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7" r:id="rId6"/>
    <p:sldId id="263" r:id="rId7"/>
    <p:sldId id="258" r:id="rId8"/>
    <p:sldId id="260" r:id="rId9"/>
    <p:sldId id="278" r:id="rId10"/>
    <p:sldId id="279" r:id="rId11"/>
    <p:sldId id="280" r:id="rId12"/>
    <p:sldId id="281" r:id="rId13"/>
    <p:sldId id="282" r:id="rId14"/>
    <p:sldId id="287" r:id="rId15"/>
    <p:sldId id="288" r:id="rId16"/>
    <p:sldId id="289" r:id="rId17"/>
    <p:sldId id="290" r:id="rId18"/>
    <p:sldId id="304" r:id="rId19"/>
    <p:sldId id="303" r:id="rId20"/>
    <p:sldId id="302" r:id="rId21"/>
    <p:sldId id="301" r:id="rId22"/>
    <p:sldId id="300" r:id="rId23"/>
    <p:sldId id="283" r:id="rId24"/>
    <p:sldId id="293" r:id="rId25"/>
    <p:sldId id="267" r:id="rId26"/>
    <p:sldId id="291" r:id="rId27"/>
    <p:sldId id="286" r:id="rId28"/>
    <p:sldId id="285" r:id="rId29"/>
    <p:sldId id="262" r:id="rId30"/>
    <p:sldId id="294" r:id="rId31"/>
    <p:sldId id="277" r:id="rId32"/>
    <p:sldId id="271" r:id="rId33"/>
    <p:sldId id="27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969696"/>
    <a:srgbClr val="B3B3B3"/>
    <a:srgbClr val="FF0000"/>
    <a:srgbClr val="FF0004"/>
    <a:srgbClr val="E5C2FF"/>
    <a:srgbClr val="570194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9B9A35-A637-91D3-9621-A029F1CE2F0B}" v="87" dt="2025-07-20T16:21:13.753"/>
    <p1510:client id="{2B4D0E7F-3A92-0CF1-ED51-36F11ABB0D89}" v="9" dt="2025-07-21T12:06:58.816"/>
    <p1510:client id="{53FA05EA-50B2-C15C-74BD-69A269063CFC}" v="378" dt="2025-07-20T20:32:29.045"/>
    <p1510:client id="{62F97AE9-D96D-E2FC-BCBC-D94236BAA84C}" v="113" dt="2025-07-20T16:15:31.429"/>
    <p1510:client id="{6BD183A8-5443-79CD-93D2-2669AEF09438}" v="2" dt="2025-07-21T12:33:56.058"/>
    <p1510:client id="{6E920F8D-C52A-1F77-BF45-9618C737627D}" v="2611" dt="2025-07-21T11:03:15.313"/>
    <p1510:client id="{96E4C95A-64D2-E3C2-23FF-302117211D40}" v="758" dt="2025-07-21T10:32:14.244"/>
    <p1510:client id="{9F9F9A24-F559-E8BA-155B-4F827D36BCDA}" v="830" dt="2025-07-22T12:40:20.668"/>
    <p1510:client id="{B491A598-C874-5A0B-E1C5-251C05297203}" v="2" dt="2025-07-21T14:45:31.062"/>
    <p1510:client id="{C10D1F8F-B874-DCEC-5CDA-2055F95C0F2F}" v="513" dt="2025-07-20T16:07:39.355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  <p:transition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  <p:transition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  <p:transition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  <p:transition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  <p:transition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  <p:transition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  <p:transition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  <p:transition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  <p:transition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  <p:transition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>
    <p:push dir="u"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 lIns="91440" tIns="45720" rIns="91440" bIns="45720" anchor="b"/>
          <a:lstStyle/>
          <a:p>
            <a:r>
              <a:rPr lang="en-US"/>
              <a:t>Travel Mate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606" y="3257264"/>
            <a:ext cx="5256060" cy="816022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Francesco Boldrini, Ettore Ricci, Paolo Palumbo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95476-75FA-FCDE-0B8A-CA78D3A68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292847DA-5E7F-95EF-C17E-7C12EBBA7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901" y="1841143"/>
            <a:ext cx="5673157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Financial Feasibility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DD575EF-9AC2-5D25-C1E8-23334BBB70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2842" y="2706367"/>
            <a:ext cx="5824073" cy="3514199"/>
          </a:xfrm>
        </p:spPr>
        <p:txBody>
          <a:bodyPr lIns="91440" tIns="45720" rIns="91440" bIns="45720" anchor="t"/>
          <a:lstStyle/>
          <a:p>
            <a:pPr algn="l">
              <a:lnSpc>
                <a:spcPct val="150000"/>
              </a:lnSpc>
            </a:pPr>
            <a:r>
              <a:rPr lang="en-ZA" sz="1600" dirty="0"/>
              <a:t>Main cost factors: (worst-case)</a:t>
            </a:r>
          </a:p>
          <a:p>
            <a:pPr algn="l">
              <a:lnSpc>
                <a:spcPct val="150000"/>
              </a:lnSpc>
            </a:pPr>
            <a:r>
              <a:rPr lang="en-ZA" sz="1600" dirty="0">
                <a:ea typeface="+mn-lt"/>
                <a:cs typeface="+mn-lt"/>
              </a:rPr>
              <a:t>- Variable costs (0.005228$/Req.)</a:t>
            </a:r>
          </a:p>
          <a:p>
            <a:pPr algn="l">
              <a:lnSpc>
                <a:spcPct val="150000"/>
              </a:lnSpc>
            </a:pPr>
            <a:r>
              <a:rPr lang="en-ZA" sz="1600" dirty="0">
                <a:solidFill>
                  <a:srgbClr val="FFFFFF"/>
                </a:solidFill>
                <a:ea typeface="+mn-lt"/>
                <a:cs typeface="+mn-lt"/>
              </a:rPr>
              <a:t>    gpt-4o-mini: 0.15$/Mil in, 0.60$/Mil out</a:t>
            </a:r>
          </a:p>
          <a:p>
            <a:pPr algn="l">
              <a:lnSpc>
                <a:spcPct val="150000"/>
              </a:lnSpc>
            </a:pPr>
            <a:r>
              <a:rPr lang="en-ZA" sz="1600" dirty="0"/>
              <a:t>    Google API call: </a:t>
            </a:r>
            <a:r>
              <a:rPr lang="en-ZA" sz="1600" dirty="0">
                <a:ea typeface="+mn-lt"/>
                <a:cs typeface="+mn-lt"/>
              </a:rPr>
              <a:t>0.00512</a:t>
            </a:r>
            <a:r>
              <a:rPr lang="en-ZA" sz="1600" dirty="0"/>
              <a:t>$/Req.</a:t>
            </a:r>
          </a:p>
          <a:p>
            <a:pPr marL="285750" indent="-285750" algn="l">
              <a:lnSpc>
                <a:spcPct val="150000"/>
              </a:lnSpc>
              <a:buFont typeface="Calibri" panose="020B0604020202020204" pitchFamily="34" charset="0"/>
              <a:buChar char="-"/>
            </a:pPr>
            <a:r>
              <a:rPr lang="en-ZA" sz="1600" dirty="0"/>
              <a:t>Fixed costs</a:t>
            </a:r>
          </a:p>
          <a:p>
            <a:pPr algn="l">
              <a:lnSpc>
                <a:spcPct val="150000"/>
              </a:lnSpc>
            </a:pPr>
            <a:r>
              <a:rPr lang="en-ZA" sz="1600" dirty="0"/>
              <a:t>    AWS </a:t>
            </a:r>
            <a:r>
              <a:rPr lang="en-ZA" sz="1600" dirty="0" err="1"/>
              <a:t>Fargate</a:t>
            </a:r>
            <a:r>
              <a:rPr lang="en-ZA" sz="1600" dirty="0"/>
              <a:t>: ~300$/month with ~100k users</a:t>
            </a:r>
            <a:endParaRPr lang="en-ZA" dirty="0"/>
          </a:p>
          <a:p>
            <a:pPr algn="l">
              <a:lnSpc>
                <a:spcPct val="150000"/>
              </a:lnSpc>
            </a:pPr>
            <a:r>
              <a:rPr lang="en-ZA" sz="1600" dirty="0"/>
              <a:t>    Sponsorship campaign: $80k to $90k in the   first year</a:t>
            </a:r>
          </a:p>
          <a:p>
            <a:pPr algn="l">
              <a:lnSpc>
                <a:spcPct val="150000"/>
              </a:lnSpc>
            </a:pPr>
            <a:endParaRPr lang="en-ZA" sz="16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22D087-42C8-34B8-4F40-7D8D6B5F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67509-BC0D-AB32-3D90-BC4AD32CD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5140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82447-267B-7EC5-6371-16FD211F3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133A5D41-EE48-F6A8-2C5A-7FBD5821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901" y="1841143"/>
            <a:ext cx="5673157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Financial Feasibility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B0585E2C-B050-1DA5-2A1F-EABB97E6A4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2842" y="2706367"/>
            <a:ext cx="5984494" cy="3113147"/>
          </a:xfrm>
        </p:spPr>
        <p:txBody>
          <a:bodyPr lIns="91440" tIns="45720" rIns="91440" bIns="45720" anchor="t"/>
          <a:lstStyle/>
          <a:p>
            <a:pPr algn="l">
              <a:lnSpc>
                <a:spcPct val="150000"/>
              </a:lnSpc>
            </a:pPr>
            <a:r>
              <a:rPr lang="en-ZA" sz="1600" dirty="0"/>
              <a:t>Revenue per click on sponsored link: 0.94$</a:t>
            </a:r>
            <a:endParaRPr lang="en-ZA" dirty="0"/>
          </a:p>
          <a:p>
            <a:pPr algn="l">
              <a:lnSpc>
                <a:spcPct val="150000"/>
              </a:lnSpc>
            </a:pPr>
            <a:r>
              <a:rPr lang="en-ZA" sz="1600" dirty="0"/>
              <a:t>Click Through Rate for Break Even Point on variable costs: 0.556%</a:t>
            </a:r>
            <a:endParaRPr lang="en-ZA" sz="1600" dirty="0">
              <a:ea typeface="+mn-lt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ZA" sz="1600" dirty="0"/>
              <a:t>Then we would need only 320 more clicks to break even on fixed monthly costs.</a:t>
            </a:r>
          </a:p>
          <a:p>
            <a:pPr algn="l">
              <a:lnSpc>
                <a:spcPct val="150000"/>
              </a:lnSpc>
            </a:pPr>
            <a:r>
              <a:rPr lang="en-ZA" sz="1600" dirty="0"/>
              <a:t>Our kind of ads can expect from 5% to 10% CTR.</a:t>
            </a:r>
          </a:p>
          <a:p>
            <a:pPr algn="l">
              <a:lnSpc>
                <a:spcPct val="150000"/>
              </a:lnSpc>
            </a:pPr>
            <a:r>
              <a:rPr lang="en-ZA" sz="1600" dirty="0">
                <a:ea typeface="+mn-lt"/>
                <a:cs typeface="+mn-lt"/>
              </a:rPr>
              <a:t>At a 5% CTR with 100k users/month, we would break even on the initial investment in 19 months, as an extremely pessimistic estimate.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9260D-08AB-9C25-4711-0642D6649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E678D-E80B-F5DF-5DBE-57844F144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81935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AFA4C-CADC-2FBE-499C-9528419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D7811C27-1DB0-9AED-F41D-54F80A99E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901" y="1841143"/>
            <a:ext cx="5673157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Financial Feasibility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3ED6D1C-BAC9-985F-762A-A33C9C8453F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2842" y="2706367"/>
            <a:ext cx="5824073" cy="3417947"/>
          </a:xfrm>
        </p:spPr>
        <p:txBody>
          <a:bodyPr lIns="91440" tIns="45720" rIns="91440" bIns="45720" anchor="t"/>
          <a:lstStyle/>
          <a:p>
            <a:pPr algn="l">
              <a:lnSpc>
                <a:spcPct val="150000"/>
              </a:lnSpc>
            </a:pPr>
            <a:r>
              <a:rPr lang="en-ZA" sz="1600"/>
              <a:t>Leveraging simple caching technologies, most of the results in crowded zones are not subject to API or LLM costs.</a:t>
            </a:r>
          </a:p>
          <a:p>
            <a:pPr algn="l">
              <a:lnSpc>
                <a:spcPct val="150000"/>
              </a:lnSpc>
            </a:pPr>
            <a:endParaRPr lang="en-ZA" sz="1600"/>
          </a:p>
          <a:p>
            <a:pPr algn="l">
              <a:lnSpc>
                <a:spcPct val="150000"/>
              </a:lnSpc>
            </a:pPr>
            <a:r>
              <a:rPr lang="en-ZA" sz="1600"/>
              <a:t>Simulations indicate an average of 70.55% API calls saved in a territory like Tuscany</a:t>
            </a:r>
          </a:p>
          <a:p>
            <a:pPr algn="l">
              <a:lnSpc>
                <a:spcPct val="150000"/>
              </a:lnSpc>
            </a:pPr>
            <a:endParaRPr lang="en-ZA" sz="1600"/>
          </a:p>
          <a:p>
            <a:pPr algn="l">
              <a:lnSpc>
                <a:spcPct val="150000"/>
              </a:lnSpc>
            </a:pPr>
            <a:r>
              <a:rPr lang="en-ZA" sz="1600"/>
              <a:t>This means that on average the BEP </a:t>
            </a:r>
            <a:r>
              <a:rPr lang="en-ZA" sz="1600">
                <a:ea typeface="+mn-lt"/>
                <a:cs typeface="+mn-lt"/>
              </a:rPr>
              <a:t>on VC</a:t>
            </a:r>
            <a:r>
              <a:rPr lang="en-ZA" sz="1600"/>
              <a:t> is at </a:t>
            </a:r>
            <a:r>
              <a:rPr lang="en-ZA" sz="1600">
                <a:ea typeface="+mn-lt"/>
                <a:cs typeface="+mn-lt"/>
              </a:rPr>
              <a:t> 0.164%.</a:t>
            </a:r>
          </a:p>
          <a:p>
            <a:pPr algn="l">
              <a:lnSpc>
                <a:spcPct val="150000"/>
              </a:lnSpc>
            </a:pPr>
            <a:endParaRPr lang="en-ZA" sz="16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E26045-DC02-49AE-6AF8-3EA13D51E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83886-74FF-71E2-47C0-60D3C11D2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49716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E8AD0-5935-9658-2EFF-E8B4A6439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22B99C12-38DE-AED0-5918-DED98FC1D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901" y="1841143"/>
            <a:ext cx="5673157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Financial Feasibility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EE2EE1-035D-789C-9C38-C963C0585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A1092-5318-E9CF-BBD4-8E546B644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10839F-0FBF-CD6D-F890-8FFDAB02D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65" y="2524896"/>
            <a:ext cx="4966414" cy="3311687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8B205B0-0A66-F072-788E-C90F7407AD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8" r="182" b="790"/>
          <a:stretch>
            <a:fillRect/>
          </a:stretch>
        </p:blipFill>
        <p:spPr>
          <a:xfrm>
            <a:off x="7536470" y="2523082"/>
            <a:ext cx="2423424" cy="331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36130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152E2-9C08-8E74-CFF1-6A10F6B84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65E9670D-6DF2-D072-28B5-1649FD76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901" y="1841143"/>
            <a:ext cx="5673157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Financial Feasibility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2D862-200E-2E42-85E6-6895C1DAF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8077A-D0D5-D100-053F-3775DA54B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87EA8-9754-A990-3B59-224D8029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8" t="25829" b="25000"/>
          <a:stretch>
            <a:fillRect/>
          </a:stretch>
        </p:blipFill>
        <p:spPr>
          <a:xfrm flipH="1">
            <a:off x="1601194" y="2452415"/>
            <a:ext cx="2473202" cy="2075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A84426-CF4D-0FDF-179A-82584A7A8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512" y="2450223"/>
            <a:ext cx="3244929" cy="2075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9C3409-8E80-BF71-C86D-12166C2F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079" y="2452412"/>
            <a:ext cx="3223033" cy="2080176"/>
          </a:xfrm>
          <a:prstGeom prst="rect">
            <a:avLst/>
          </a:prstGeom>
        </p:spPr>
      </p:pic>
      <p:pic>
        <p:nvPicPr>
          <p:cNvPr id="9" name="Picture 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5A7C2EF-3C21-B5BA-0CCE-B75CEABFC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823" y="4644256"/>
            <a:ext cx="3625304" cy="208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99911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E281A-3D75-6F72-9D59-0DA2B9266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95A932-FBE1-B5D9-0054-D8981D48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it-IT" dirty="0"/>
              <a:t>Business model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3BAEED6-42BF-0E65-C95A-5CB2387F50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466317"/>
            <a:ext cx="5262797" cy="2473645"/>
          </a:xfrm>
        </p:spPr>
        <p:txBody>
          <a:bodyPr lIns="91440" tIns="45720" rIns="91440" bIns="45720" anchor="t">
            <a:noAutofit/>
          </a:bodyPr>
          <a:lstStyle/>
          <a:p>
            <a:pPr marL="285750" indent="-285750" algn="l">
              <a:buChar char="•"/>
            </a:pPr>
            <a:r>
              <a:rPr lang="it-IT" sz="1400" dirty="0"/>
              <a:t>The </a:t>
            </a:r>
            <a:r>
              <a:rPr lang="it-IT" sz="1400" dirty="0" err="1"/>
              <a:t>application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free to download</a:t>
            </a:r>
          </a:p>
          <a:p>
            <a:pPr marL="285750" indent="-285750" algn="l">
              <a:buChar char="•"/>
            </a:pPr>
            <a:r>
              <a:rPr lang="it-IT" sz="1400" dirty="0"/>
              <a:t>Direct financing of </a:t>
            </a:r>
            <a:r>
              <a:rPr lang="it-IT" sz="1400" dirty="0" err="1"/>
              <a:t>local</a:t>
            </a:r>
            <a:r>
              <a:rPr lang="it-IT" sz="1400" dirty="0"/>
              <a:t> activities </a:t>
            </a:r>
            <a:r>
              <a:rPr lang="it-IT" sz="1400" dirty="0" err="1"/>
              <a:t>through</a:t>
            </a:r>
            <a:r>
              <a:rPr lang="it-IT" sz="1400" dirty="0"/>
              <a:t> sponsor packages</a:t>
            </a:r>
          </a:p>
          <a:p>
            <a:pPr marL="285750" indent="-285750" algn="l">
              <a:buChar char="•"/>
            </a:pPr>
            <a:r>
              <a:rPr lang="it-IT" sz="1400" dirty="0" err="1"/>
              <a:t>Involvement</a:t>
            </a:r>
            <a:r>
              <a:rPr lang="it-IT" sz="1400" dirty="0"/>
              <a:t> of hotel, </a:t>
            </a:r>
            <a:r>
              <a:rPr lang="it-IT" sz="1400" dirty="0" err="1"/>
              <a:t>restaurants</a:t>
            </a:r>
            <a:r>
              <a:rPr lang="it-IT" sz="1400" dirty="0"/>
              <a:t>, </a:t>
            </a:r>
            <a:r>
              <a:rPr lang="it-IT" sz="1400" dirty="0" err="1"/>
              <a:t>enstablishments</a:t>
            </a:r>
            <a:r>
              <a:rPr lang="it-IT" sz="1400" dirty="0"/>
              <a:t> and </a:t>
            </a:r>
            <a:r>
              <a:rPr lang="it-IT" sz="1400" dirty="0" err="1"/>
              <a:t>touristic</a:t>
            </a:r>
            <a:r>
              <a:rPr lang="it-IT" sz="1400" dirty="0"/>
              <a:t> </a:t>
            </a:r>
            <a:r>
              <a:rPr lang="it-IT" sz="1400" dirty="0" err="1"/>
              <a:t>experiences</a:t>
            </a:r>
            <a:r>
              <a:rPr lang="it-IT" sz="1400" dirty="0"/>
              <a:t> providers</a:t>
            </a:r>
          </a:p>
          <a:p>
            <a:pPr marL="285750" indent="-285750" algn="l">
              <a:buChar char="•"/>
            </a:pPr>
            <a:r>
              <a:rPr lang="it-IT" sz="1400" dirty="0"/>
              <a:t>Direct offline promotion (QR </a:t>
            </a:r>
            <a:r>
              <a:rPr lang="it-IT" sz="1400" dirty="0" err="1"/>
              <a:t>codes</a:t>
            </a:r>
            <a:r>
              <a:rPr lang="it-IT" sz="1400" dirty="0"/>
              <a:t>, hotel receptions) + </a:t>
            </a:r>
            <a:r>
              <a:rPr lang="it-IT" sz="1400" dirty="0" err="1"/>
              <a:t>localized</a:t>
            </a:r>
            <a:r>
              <a:rPr lang="it-IT" sz="1400" dirty="0"/>
              <a:t> </a:t>
            </a:r>
            <a:r>
              <a:rPr lang="it-IT" sz="1400" dirty="0" err="1"/>
              <a:t>digital</a:t>
            </a:r>
            <a:r>
              <a:rPr lang="it-IT" sz="1400" dirty="0"/>
              <a:t> </a:t>
            </a:r>
            <a:r>
              <a:rPr lang="it-IT" sz="1400" dirty="0" err="1"/>
              <a:t>campaigns</a:t>
            </a:r>
            <a:endParaRPr lang="it-IT" sz="14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B2B1D7B-33C4-938E-F35F-074D780F44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C5FA2F2-4C0D-412E-4947-4671A4EB7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21730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054DF-4169-710F-ADE3-7DFBBB8FA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A3AC0F-B092-8239-4C6D-998EAC7F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it-IT" dirty="0"/>
              <a:t>The start-up model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3C0836F-43A9-0F16-3FD1-D0A252D40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8CB7A20-5A24-AB3C-44E9-EEB36681C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D8EB2739-57BA-3B48-96B8-B6415C885A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6510" y="3243371"/>
            <a:ext cx="6172163" cy="2666129"/>
          </a:xfrm>
        </p:spPr>
        <p:txBody>
          <a:bodyPr lIns="91440" tIns="45720" rIns="91440" bIns="45720" anchor="t">
            <a:normAutofit fontScale="92500" lnSpcReduction="10000"/>
          </a:bodyPr>
          <a:lstStyle/>
          <a:p>
            <a:r>
              <a:rPr lang="it-IT" sz="1400" dirty="0" err="1">
                <a:latin typeface="Century Gothic Bold"/>
              </a:rPr>
              <a:t>Phase</a:t>
            </a:r>
            <a:r>
              <a:rPr lang="it-IT" sz="1400" dirty="0">
                <a:latin typeface="Century Gothic Bold"/>
              </a:rPr>
              <a:t> 1- </a:t>
            </a:r>
            <a:r>
              <a:rPr lang="it-IT" sz="1400" dirty="0" err="1">
                <a:latin typeface="Century Gothic Bold"/>
              </a:rPr>
              <a:t>Launch</a:t>
            </a:r>
            <a:r>
              <a:rPr lang="it-IT" sz="1400" dirty="0">
                <a:latin typeface="Century Gothic Bold"/>
              </a:rPr>
              <a:t> (0-12 </a:t>
            </a:r>
            <a:r>
              <a:rPr lang="it-IT" sz="1400" dirty="0" err="1">
                <a:latin typeface="Century Gothic Bold"/>
              </a:rPr>
              <a:t>months</a:t>
            </a:r>
            <a:r>
              <a:rPr lang="it-IT" sz="1400" dirty="0">
                <a:latin typeface="Century Gothic Bold"/>
              </a:rPr>
              <a:t>)</a:t>
            </a:r>
          </a:p>
          <a:p>
            <a:endParaRPr lang="it-IT" sz="1400">
              <a:latin typeface="Century Gothic Bold"/>
            </a:endParaRPr>
          </a:p>
          <a:p>
            <a:pPr algn="l"/>
            <a:r>
              <a:rPr lang="it-IT" sz="1400" dirty="0" err="1"/>
              <a:t>Objective</a:t>
            </a:r>
            <a:r>
              <a:rPr lang="it-IT" sz="1400" dirty="0"/>
              <a:t>: </a:t>
            </a:r>
            <a:r>
              <a:rPr lang="it-IT" sz="1400" dirty="0" err="1"/>
              <a:t>reach</a:t>
            </a:r>
            <a:r>
              <a:rPr lang="it-IT" sz="1400" dirty="0"/>
              <a:t> 100.000 downloads and </a:t>
            </a:r>
            <a:r>
              <a:rPr lang="it-IT" sz="1400" dirty="0" err="1"/>
              <a:t>expand</a:t>
            </a:r>
            <a:r>
              <a:rPr lang="it-IT" sz="1400" dirty="0"/>
              <a:t> </a:t>
            </a:r>
            <a:r>
              <a:rPr lang="it-IT" sz="1400" dirty="0" err="1"/>
              <a:t>covered</a:t>
            </a:r>
            <a:r>
              <a:rPr lang="it-IT" sz="1400" dirty="0"/>
              <a:t> </a:t>
            </a:r>
            <a:r>
              <a:rPr lang="it-IT" sz="1400" dirty="0" err="1"/>
              <a:t>territory</a:t>
            </a:r>
            <a:r>
              <a:rPr lang="it-IT" sz="1400" dirty="0"/>
              <a:t>.</a:t>
            </a:r>
          </a:p>
          <a:p>
            <a:pPr marL="285750" indent="-285750" algn="l">
              <a:buChar char="•"/>
            </a:pPr>
            <a:endParaRPr lang="it-IT" sz="1400"/>
          </a:p>
          <a:p>
            <a:pPr algn="l"/>
            <a:r>
              <a:rPr lang="it-IT" sz="1400" dirty="0" err="1"/>
              <a:t>Most</a:t>
            </a:r>
            <a:r>
              <a:rPr lang="it-IT" sz="1400" dirty="0"/>
              <a:t> of the investment </a:t>
            </a:r>
            <a:r>
              <a:rPr lang="it-IT" sz="1400" dirty="0" err="1"/>
              <a:t>is</a:t>
            </a:r>
            <a:r>
              <a:rPr lang="it-IT" sz="1400" dirty="0"/>
              <a:t> in marketing:</a:t>
            </a:r>
          </a:p>
          <a:p>
            <a:pPr marL="285750" indent="-285750" algn="l">
              <a:buChar char="•"/>
            </a:pPr>
            <a:r>
              <a:rPr lang="it-IT" sz="1400" dirty="0"/>
              <a:t>High marketing costs: </a:t>
            </a:r>
            <a:r>
              <a:rPr lang="it-IT" sz="1400" dirty="0">
                <a:ea typeface="+mn-lt"/>
                <a:cs typeface="+mn-lt"/>
              </a:rPr>
              <a:t>$80.000 - $90.000</a:t>
            </a:r>
          </a:p>
          <a:p>
            <a:pPr marL="285750" indent="-285750" algn="l">
              <a:buChar char="•"/>
            </a:pPr>
            <a:r>
              <a:rPr lang="it-IT" sz="1400" dirty="0" err="1"/>
              <a:t>Fixed</a:t>
            </a:r>
            <a:r>
              <a:rPr lang="it-IT" sz="1400" dirty="0"/>
              <a:t> technical costs: </a:t>
            </a:r>
            <a:r>
              <a:rPr lang="it-IT" sz="1400" dirty="0">
                <a:ea typeface="+mn-lt"/>
                <a:cs typeface="+mn-lt"/>
              </a:rPr>
              <a:t> $</a:t>
            </a:r>
            <a:r>
              <a:rPr lang="it-IT" sz="1400" dirty="0"/>
              <a:t>5.700</a:t>
            </a:r>
          </a:p>
          <a:p>
            <a:pPr marL="285750" indent="-285750" algn="l">
              <a:buChar char="•"/>
            </a:pPr>
            <a:r>
              <a:rPr lang="it-IT" sz="1400" dirty="0"/>
              <a:t>Low sponsorship revenue - </a:t>
            </a:r>
            <a:r>
              <a:rPr lang="it-IT" sz="1400" dirty="0" err="1"/>
              <a:t>initial</a:t>
            </a:r>
            <a:r>
              <a:rPr lang="it-IT" sz="1400" dirty="0"/>
              <a:t> </a:t>
            </a:r>
            <a:r>
              <a:rPr lang="it-IT" sz="1400" dirty="0" err="1"/>
              <a:t>objective</a:t>
            </a:r>
            <a:r>
              <a:rPr lang="it-IT" sz="1400" dirty="0"/>
              <a:t>: </a:t>
            </a:r>
            <a:r>
              <a:rPr lang="it-IT" sz="1400" dirty="0">
                <a:ea typeface="+mn-lt"/>
                <a:cs typeface="+mn-lt"/>
              </a:rPr>
              <a:t>$50.000 - $60.000</a:t>
            </a:r>
          </a:p>
          <a:p>
            <a:pPr marL="285750" indent="-285750" algn="l">
              <a:buChar char="•"/>
            </a:pPr>
            <a:r>
              <a:rPr lang="it-IT" sz="1400" dirty="0" err="1"/>
              <a:t>Expected</a:t>
            </a:r>
            <a:r>
              <a:rPr lang="it-IT" sz="1400" dirty="0"/>
              <a:t> </a:t>
            </a:r>
            <a:r>
              <a:rPr lang="it-IT" sz="1400" dirty="0" err="1"/>
              <a:t>loss</a:t>
            </a:r>
            <a:r>
              <a:rPr lang="it-IT" sz="1400" dirty="0"/>
              <a:t> in the first </a:t>
            </a:r>
            <a:r>
              <a:rPr lang="it-IT" sz="1400" dirty="0" err="1"/>
              <a:t>year</a:t>
            </a:r>
            <a:r>
              <a:rPr lang="it-IT" sz="1400" dirty="0"/>
              <a:t>: </a:t>
            </a:r>
            <a:r>
              <a:rPr lang="it-IT" sz="1400" dirty="0" err="1"/>
              <a:t>around</a:t>
            </a:r>
            <a:r>
              <a:rPr lang="it-IT" sz="1400" dirty="0">
                <a:ea typeface="+mn-lt"/>
                <a:cs typeface="+mn-lt"/>
              </a:rPr>
              <a:t> $30.000 - $40.000</a:t>
            </a:r>
            <a:endParaRPr lang="it-IT" sz="1400" dirty="0"/>
          </a:p>
          <a:p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601272471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208-963E-6FE2-C7B3-2280B7CBD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62BB5-6B1B-4F5C-C760-0D7374596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218616"/>
            <a:ext cx="4989629" cy="2747203"/>
          </a:xfrm>
        </p:spPr>
        <p:txBody>
          <a:bodyPr lIns="91440" tIns="45720" rIns="91440" bIns="45720" anchor="b"/>
          <a:lstStyle/>
          <a:p>
            <a:r>
              <a:rPr lang="it-IT" dirty="0" err="1"/>
              <a:t>Growth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7EBEE1D-E34B-5564-7830-944825C376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514" y="3344771"/>
            <a:ext cx="6082306" cy="3237441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it-IT" sz="1200" dirty="0" err="1">
                <a:latin typeface="Century Gothic Bold"/>
                <a:cs typeface="Segoe UI"/>
              </a:rPr>
              <a:t>Phase</a:t>
            </a:r>
            <a:r>
              <a:rPr lang="it-IT" sz="1200" dirty="0">
                <a:latin typeface="Century Gothic Bold"/>
                <a:cs typeface="Segoe UI"/>
              </a:rPr>
              <a:t> 2 – </a:t>
            </a:r>
            <a:r>
              <a:rPr lang="it-IT" sz="1200" dirty="0" err="1">
                <a:latin typeface="Century Gothic Bold"/>
                <a:cs typeface="Segoe UI"/>
              </a:rPr>
              <a:t>Growth</a:t>
            </a:r>
            <a:r>
              <a:rPr lang="it-IT" sz="1200" dirty="0">
                <a:latin typeface="Century Gothic Bold"/>
                <a:cs typeface="Segoe UI"/>
              </a:rPr>
              <a:t> (12-24 </a:t>
            </a:r>
            <a:r>
              <a:rPr lang="it-IT" sz="1200" dirty="0" err="1">
                <a:latin typeface="Century Gothic Bold"/>
                <a:cs typeface="Segoe UI"/>
              </a:rPr>
              <a:t>months</a:t>
            </a:r>
            <a:r>
              <a:rPr lang="it-IT" sz="1200" dirty="0">
                <a:latin typeface="Century Gothic Bold"/>
                <a:cs typeface="Segoe UI"/>
              </a:rPr>
              <a:t>)</a:t>
            </a:r>
            <a:endParaRPr lang="it-IT" sz="1200">
              <a:solidFill>
                <a:srgbClr val="FFFFFF"/>
              </a:solidFill>
              <a:latin typeface="Century Gothic Bold"/>
              <a:cs typeface="Segoe UI"/>
            </a:endParaRPr>
          </a:p>
          <a:p>
            <a:endParaRPr lang="it-IT" sz="1200">
              <a:solidFill>
                <a:srgbClr val="FFFFFF"/>
              </a:solidFill>
              <a:latin typeface="Century Gothic Bold"/>
              <a:cs typeface="Segoe UI"/>
            </a:endParaRPr>
          </a:p>
          <a:p>
            <a:r>
              <a:rPr lang="it-IT" sz="1200" dirty="0" err="1">
                <a:solidFill>
                  <a:srgbClr val="FFFFFF"/>
                </a:solidFill>
                <a:latin typeface="Daytona Pro Light"/>
                <a:cs typeface="Segoe UI"/>
              </a:rPr>
              <a:t>Objective</a:t>
            </a:r>
            <a:r>
              <a:rPr lang="it-IT" sz="1200" dirty="0">
                <a:solidFill>
                  <a:srgbClr val="FFFFFF"/>
                </a:solidFill>
                <a:latin typeface="Daytona Pro Light"/>
                <a:cs typeface="Segoe UI"/>
              </a:rPr>
              <a:t>: consolidate the </a:t>
            </a:r>
            <a:r>
              <a:rPr lang="it-IT" sz="1200" dirty="0" err="1">
                <a:solidFill>
                  <a:srgbClr val="FFFFFF"/>
                </a:solidFill>
                <a:latin typeface="Daytona Pro Light"/>
                <a:cs typeface="Segoe UI"/>
              </a:rPr>
              <a:t>number</a:t>
            </a:r>
            <a:r>
              <a:rPr lang="it-IT" sz="1200" dirty="0">
                <a:solidFill>
                  <a:srgbClr val="FFFFFF"/>
                </a:solidFill>
                <a:latin typeface="Daytona Pro Light"/>
                <a:cs typeface="Segoe UI"/>
              </a:rPr>
              <a:t> of sponsors and </a:t>
            </a:r>
            <a:r>
              <a:rPr lang="it-IT" sz="1200" dirty="0" err="1">
                <a:solidFill>
                  <a:srgbClr val="FFFFFF"/>
                </a:solidFill>
                <a:latin typeface="Daytona Pro Light"/>
                <a:cs typeface="Segoe UI"/>
              </a:rPr>
              <a:t>increase</a:t>
            </a:r>
            <a:r>
              <a:rPr lang="it-IT" sz="1200" dirty="0">
                <a:solidFill>
                  <a:srgbClr val="FFFFFF"/>
                </a:solidFill>
                <a:latin typeface="Daytona Pro Light"/>
                <a:cs typeface="Segoe UI"/>
              </a:rPr>
              <a:t> the ROI.</a:t>
            </a:r>
          </a:p>
          <a:p>
            <a:pPr algn="l"/>
            <a:endParaRPr lang="it-IT" sz="1200">
              <a:solidFill>
                <a:srgbClr val="FFFFFF"/>
              </a:solidFill>
              <a:latin typeface="Daytona Pro Light"/>
              <a:cs typeface="Segoe UI"/>
            </a:endParaRPr>
          </a:p>
          <a:p>
            <a:pPr marL="171450" indent="-171450" algn="l">
              <a:buChar char="•"/>
            </a:pPr>
            <a:r>
              <a:rPr lang="it-IT" sz="1200" dirty="0">
                <a:solidFill>
                  <a:srgbClr val="FFFFFF"/>
                </a:solidFill>
                <a:latin typeface="Daytona Pro Light"/>
                <a:cs typeface="Segoe UI"/>
              </a:rPr>
              <a:t>Marketing costs </a:t>
            </a:r>
            <a:r>
              <a:rPr lang="it-IT" sz="1200" err="1">
                <a:solidFill>
                  <a:srgbClr val="FFFFFF"/>
                </a:solidFill>
                <a:latin typeface="Daytona Pro Light"/>
                <a:cs typeface="Segoe UI"/>
              </a:rPr>
              <a:t>decrease</a:t>
            </a:r>
            <a:r>
              <a:rPr lang="it-IT" sz="1200" dirty="0">
                <a:solidFill>
                  <a:srgbClr val="FFFFFF"/>
                </a:solidFill>
                <a:latin typeface="Daytona Pro Light"/>
                <a:cs typeface="Segoe UI"/>
              </a:rPr>
              <a:t> by 20%-30% thanks to </a:t>
            </a:r>
            <a:r>
              <a:rPr lang="it-IT" sz="1200" err="1">
                <a:solidFill>
                  <a:srgbClr val="FFFFFF"/>
                </a:solidFill>
                <a:latin typeface="Daytona Pro Light"/>
                <a:cs typeface="Segoe UI"/>
              </a:rPr>
              <a:t>organic</a:t>
            </a:r>
            <a:r>
              <a:rPr lang="it-IT" sz="1200" dirty="0">
                <a:solidFill>
                  <a:srgbClr val="FFFFFF"/>
                </a:solidFill>
                <a:latin typeface="Daytona Pro Light"/>
                <a:cs typeface="Segoe UI"/>
              </a:rPr>
              <a:t> </a:t>
            </a:r>
            <a:r>
              <a:rPr lang="it-IT" sz="1200" err="1">
                <a:solidFill>
                  <a:srgbClr val="FFFFFF"/>
                </a:solidFill>
                <a:latin typeface="Daytona Pro Light"/>
                <a:cs typeface="Segoe UI"/>
              </a:rPr>
              <a:t>growth</a:t>
            </a:r>
            <a:r>
              <a:rPr lang="it-IT" sz="1200" dirty="0">
                <a:solidFill>
                  <a:srgbClr val="FFFFFF"/>
                </a:solidFill>
                <a:latin typeface="Daytona Pro Light"/>
                <a:cs typeface="Segoe UI"/>
              </a:rPr>
              <a:t> and word of </a:t>
            </a:r>
            <a:r>
              <a:rPr lang="it-IT" sz="1200" err="1">
                <a:solidFill>
                  <a:srgbClr val="FFFFFF"/>
                </a:solidFill>
                <a:latin typeface="Daytona Pro Light"/>
                <a:cs typeface="Segoe UI"/>
              </a:rPr>
              <a:t>mouth</a:t>
            </a:r>
            <a:endParaRPr lang="it-IT" sz="1200" dirty="0" err="1">
              <a:solidFill>
                <a:srgbClr val="FFFFFF"/>
              </a:solidFill>
              <a:latin typeface="Daytona Pro Light"/>
              <a:cs typeface="Segoe UI"/>
            </a:endParaRPr>
          </a:p>
          <a:p>
            <a:pPr marL="171450" indent="-171450" algn="l">
              <a:buChar char="•"/>
            </a:pPr>
            <a:r>
              <a:rPr lang="it-IT" sz="1200" dirty="0" err="1">
                <a:solidFill>
                  <a:srgbClr val="FFFFFF"/>
                </a:solidFill>
                <a:ea typeface="+mn-lt"/>
                <a:cs typeface="+mn-lt"/>
              </a:rPr>
              <a:t>Earnings</a:t>
            </a:r>
            <a:r>
              <a:rPr lang="it-IT" sz="1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it-IT" sz="1200" dirty="0" err="1">
                <a:solidFill>
                  <a:srgbClr val="FFFFFF"/>
                </a:solidFill>
                <a:ea typeface="+mn-lt"/>
                <a:cs typeface="+mn-lt"/>
              </a:rPr>
              <a:t>increase</a:t>
            </a:r>
            <a:r>
              <a:rPr lang="it-IT" sz="1200" dirty="0">
                <a:solidFill>
                  <a:srgbClr val="FFFFFF"/>
                </a:solidFill>
                <a:ea typeface="+mn-lt"/>
                <a:cs typeface="+mn-lt"/>
              </a:rPr>
              <a:t> with more businesses </a:t>
            </a:r>
            <a:r>
              <a:rPr lang="it-IT" sz="1200" dirty="0" err="1">
                <a:solidFill>
                  <a:srgbClr val="FFFFFF"/>
                </a:solidFill>
                <a:ea typeface="+mn-lt"/>
                <a:cs typeface="+mn-lt"/>
              </a:rPr>
              <a:t>joining</a:t>
            </a:r>
            <a:r>
              <a:rPr lang="it-IT" sz="1200" dirty="0">
                <a:solidFill>
                  <a:srgbClr val="FFFFFF"/>
                </a:solidFill>
                <a:ea typeface="+mn-lt"/>
                <a:cs typeface="+mn-lt"/>
              </a:rPr>
              <a:t> in, more packages, events</a:t>
            </a:r>
            <a:endParaRPr lang="it-IT" sz="1200" dirty="0">
              <a:solidFill>
                <a:srgbClr val="FFFFFF"/>
              </a:solidFill>
              <a:latin typeface="Daytona Pro Light"/>
              <a:cs typeface="Segoe UI"/>
            </a:endParaRPr>
          </a:p>
          <a:p>
            <a:pPr marL="171450" indent="-171450" algn="l">
              <a:buChar char="•"/>
            </a:pPr>
            <a:r>
              <a:rPr lang="it-IT" sz="1200" dirty="0">
                <a:solidFill>
                  <a:srgbClr val="FFFFFF"/>
                </a:solidFill>
                <a:latin typeface="Daytona Pro Light"/>
                <a:cs typeface="Segoe UI"/>
              </a:rPr>
              <a:t>Break-even </a:t>
            </a:r>
            <a:r>
              <a:rPr lang="it-IT" sz="1200" dirty="0" err="1">
                <a:solidFill>
                  <a:srgbClr val="FFFFFF"/>
                </a:solidFill>
                <a:latin typeface="Daytona Pro Light"/>
                <a:cs typeface="Segoe UI"/>
              </a:rPr>
              <a:t>forcasted</a:t>
            </a:r>
            <a:r>
              <a:rPr lang="it-IT" sz="1200" dirty="0">
                <a:solidFill>
                  <a:srgbClr val="FFFFFF"/>
                </a:solidFill>
                <a:latin typeface="Daytona Pro Light"/>
                <a:cs typeface="Segoe UI"/>
              </a:rPr>
              <a:t> by </a:t>
            </a:r>
            <a:r>
              <a:rPr lang="it-IT" sz="1200" dirty="0" err="1">
                <a:solidFill>
                  <a:srgbClr val="FFFFFF"/>
                </a:solidFill>
                <a:latin typeface="Daytona Pro Light"/>
                <a:cs typeface="Segoe UI"/>
              </a:rPr>
              <a:t>month</a:t>
            </a:r>
            <a:r>
              <a:rPr lang="it-IT" sz="1200" dirty="0">
                <a:solidFill>
                  <a:srgbClr val="FFFFFF"/>
                </a:solidFill>
                <a:latin typeface="Daytona Pro Light"/>
                <a:cs typeface="Segoe UI"/>
              </a:rPr>
              <a:t> 18-24</a:t>
            </a:r>
          </a:p>
          <a:p>
            <a:endParaRPr lang="it-IT" sz="1200">
              <a:solidFill>
                <a:srgbClr val="FFFFFF"/>
              </a:solidFill>
              <a:latin typeface="Segoe UI"/>
              <a:cs typeface="Segoe UI"/>
            </a:endParaRPr>
          </a:p>
          <a:p>
            <a:endParaRPr lang="it-IT" sz="1200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84F63EC-01D1-F874-C526-EC4F59FD7F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2B21C4A-A932-0E00-022B-366BB8C59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96627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E29E1-9D5E-408F-3DD6-67ACF65B0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4E1B03-F1F0-3E28-5B28-A8D5A406B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it-IT" dirty="0" err="1"/>
              <a:t>scalability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B4624C3-FE83-7A45-4D31-0F67784A15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684" y="3294451"/>
            <a:ext cx="6906544" cy="3159879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it-IT" sz="1300" dirty="0">
                <a:latin typeface="Century Gothic Bold"/>
              </a:rPr>
              <a:t>Fase 3 – </a:t>
            </a:r>
            <a:r>
              <a:rPr lang="it-IT" sz="1300" dirty="0" err="1">
                <a:latin typeface="Century Gothic Bold"/>
              </a:rPr>
              <a:t>scalability</a:t>
            </a:r>
            <a:r>
              <a:rPr lang="it-IT" sz="1300" dirty="0">
                <a:latin typeface="Century Gothic Bold"/>
              </a:rPr>
              <a:t> (after 24 </a:t>
            </a:r>
            <a:r>
              <a:rPr lang="it-IT" sz="1300" dirty="0" err="1">
                <a:latin typeface="Century Gothic Bold"/>
              </a:rPr>
              <a:t>months</a:t>
            </a:r>
            <a:r>
              <a:rPr lang="it-IT" sz="1300" dirty="0">
                <a:latin typeface="Century Gothic Bold"/>
              </a:rPr>
              <a:t>)</a:t>
            </a:r>
          </a:p>
          <a:p>
            <a:endParaRPr lang="it-IT" sz="1200">
              <a:latin typeface="Century Gothic Bold"/>
            </a:endParaRPr>
          </a:p>
          <a:p>
            <a:r>
              <a:rPr lang="it-IT" sz="1400" dirty="0" err="1">
                <a:latin typeface="Daytona Pro Light"/>
              </a:rPr>
              <a:t>Objective</a:t>
            </a:r>
            <a:r>
              <a:rPr lang="it-IT" sz="1400" dirty="0">
                <a:latin typeface="Daytona Pro Light"/>
              </a:rPr>
              <a:t>: </a:t>
            </a:r>
            <a:r>
              <a:rPr lang="it-IT" sz="1400" dirty="0" err="1">
                <a:latin typeface="Daytona Pro Light"/>
              </a:rPr>
              <a:t>Marginal</a:t>
            </a:r>
            <a:r>
              <a:rPr lang="it-IT" sz="1400" dirty="0">
                <a:latin typeface="Daytona Pro Light"/>
              </a:rPr>
              <a:t> </a:t>
            </a:r>
            <a:r>
              <a:rPr lang="it-IT" sz="1400" dirty="0" err="1">
                <a:latin typeface="Daytona Pro Light"/>
              </a:rPr>
              <a:t>growth</a:t>
            </a:r>
            <a:r>
              <a:rPr lang="it-IT" sz="1400" dirty="0">
                <a:latin typeface="Daytona Pro Light"/>
              </a:rPr>
              <a:t> of technical costs, </a:t>
            </a:r>
            <a:r>
              <a:rPr lang="it-IT" sz="1400" dirty="0" err="1">
                <a:latin typeface="Daytona Pro Light"/>
              </a:rPr>
              <a:t>rapid</a:t>
            </a:r>
            <a:r>
              <a:rPr lang="it-IT" sz="1400" dirty="0">
                <a:latin typeface="Daytona Pro Light"/>
              </a:rPr>
              <a:t> </a:t>
            </a:r>
            <a:r>
              <a:rPr lang="it-IT" sz="1400" dirty="0" err="1">
                <a:latin typeface="Daytona Pro Light"/>
              </a:rPr>
              <a:t>growth</a:t>
            </a:r>
            <a:r>
              <a:rPr lang="it-IT" sz="1400" dirty="0">
                <a:latin typeface="Daytona Pro Light"/>
              </a:rPr>
              <a:t> in sponsors</a:t>
            </a:r>
          </a:p>
          <a:p>
            <a:pPr algn="l"/>
            <a:endParaRPr lang="it-IT" sz="1400">
              <a:latin typeface="Daytona Pro Light"/>
            </a:endParaRPr>
          </a:p>
          <a:p>
            <a:pPr marL="171450" indent="-171450" algn="l">
              <a:buChar char="•"/>
            </a:pPr>
            <a:r>
              <a:rPr lang="it-IT" sz="1400" dirty="0" err="1">
                <a:latin typeface="Daytona Pro Light"/>
              </a:rPr>
              <a:t>Earnings</a:t>
            </a:r>
            <a:r>
              <a:rPr lang="it-IT" sz="1400" dirty="0">
                <a:latin typeface="Daytona Pro Light"/>
              </a:rPr>
              <a:t> </a:t>
            </a:r>
            <a:r>
              <a:rPr lang="it-IT" sz="1400" dirty="0" err="1">
                <a:latin typeface="Daytona Pro Light"/>
              </a:rPr>
              <a:t>through</a:t>
            </a:r>
            <a:r>
              <a:rPr lang="it-IT" sz="1400" dirty="0">
                <a:latin typeface="Daytona Pro Light"/>
              </a:rPr>
              <a:t> </a:t>
            </a:r>
            <a:r>
              <a:rPr lang="it-IT" sz="1400" dirty="0" err="1">
                <a:latin typeface="Daytona Pro Light"/>
              </a:rPr>
              <a:t>local</a:t>
            </a:r>
            <a:r>
              <a:rPr lang="it-IT" sz="1400" dirty="0">
                <a:latin typeface="Daytona Pro Light"/>
              </a:rPr>
              <a:t> sponsors + premium features </a:t>
            </a:r>
            <a:r>
              <a:rPr lang="it-IT" sz="1400" dirty="0" err="1">
                <a:latin typeface="Daytona Pro Light"/>
              </a:rPr>
              <a:t>surpass</a:t>
            </a:r>
            <a:r>
              <a:rPr lang="it-IT" sz="1400" dirty="0">
                <a:latin typeface="Daytona Pro Light"/>
              </a:rPr>
              <a:t> technical costs + marketing</a:t>
            </a:r>
          </a:p>
          <a:p>
            <a:pPr marL="171450" indent="-171450" algn="l">
              <a:buChar char="•"/>
            </a:pPr>
            <a:r>
              <a:rPr lang="it-IT" sz="1400" dirty="0">
                <a:latin typeface="Daytona Pro Light"/>
              </a:rPr>
              <a:t>Positive profit </a:t>
            </a:r>
            <a:r>
              <a:rPr lang="it-IT" sz="1400" dirty="0" err="1">
                <a:latin typeface="Daytona Pro Light"/>
              </a:rPr>
              <a:t>margin</a:t>
            </a:r>
            <a:r>
              <a:rPr lang="it-IT" sz="1400" dirty="0">
                <a:latin typeface="Daytona Pro Light"/>
              </a:rPr>
              <a:t>, with the </a:t>
            </a:r>
            <a:r>
              <a:rPr lang="it-IT" sz="1400" dirty="0" err="1">
                <a:latin typeface="Daytona Pro Light"/>
              </a:rPr>
              <a:t>possibility</a:t>
            </a:r>
            <a:r>
              <a:rPr lang="it-IT" sz="1400" dirty="0">
                <a:latin typeface="Daytona Pro Light"/>
              </a:rPr>
              <a:t> to:</a:t>
            </a:r>
            <a:endParaRPr lang="it-IT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FFFFFF"/>
                </a:solidFill>
                <a:latin typeface="Daytona Pro Light"/>
              </a:rPr>
              <a:t>Expand</a:t>
            </a:r>
            <a:r>
              <a:rPr lang="it-IT" sz="1400" dirty="0">
                <a:solidFill>
                  <a:srgbClr val="FFFFFF"/>
                </a:solidFill>
                <a:latin typeface="Daytona Pro Light"/>
              </a:rPr>
              <a:t> </a:t>
            </a:r>
            <a:r>
              <a:rPr lang="it-IT" sz="1400" dirty="0" err="1">
                <a:solidFill>
                  <a:srgbClr val="FFFFFF"/>
                </a:solidFill>
                <a:latin typeface="Daytona Pro Light"/>
              </a:rPr>
              <a:t>geographically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FFFFFF"/>
                </a:solidFill>
                <a:latin typeface="Daytona Pro Light"/>
              </a:rPr>
              <a:t>Develop</a:t>
            </a:r>
            <a:r>
              <a:rPr lang="it-IT" sz="1400" dirty="0">
                <a:solidFill>
                  <a:srgbClr val="FFFFFF"/>
                </a:solidFill>
                <a:latin typeface="Daytona Pro Light"/>
              </a:rPr>
              <a:t> new app </a:t>
            </a:r>
            <a:r>
              <a:rPr lang="it-IT" sz="1400" dirty="0" err="1">
                <a:solidFill>
                  <a:srgbClr val="FFFFFF"/>
                </a:solidFill>
                <a:latin typeface="Daytona Pro Light"/>
              </a:rPr>
              <a:t>functionalities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FFFFFF"/>
                </a:solidFill>
                <a:latin typeface="Daytona Pro Light"/>
              </a:rPr>
              <a:t>Allow</a:t>
            </a:r>
            <a:r>
              <a:rPr lang="it-IT" sz="1400" dirty="0">
                <a:solidFill>
                  <a:srgbClr val="FFFFFF"/>
                </a:solidFill>
                <a:latin typeface="Daytona Pro Light"/>
              </a:rPr>
              <a:t> </a:t>
            </a:r>
            <a:r>
              <a:rPr lang="it-IT" sz="1400" dirty="0" err="1">
                <a:solidFill>
                  <a:srgbClr val="FFFFFF"/>
                </a:solidFill>
                <a:latin typeface="Daytona Pro Light"/>
              </a:rPr>
              <a:t>joining</a:t>
            </a:r>
            <a:r>
              <a:rPr lang="it-IT" sz="1400" dirty="0">
                <a:solidFill>
                  <a:srgbClr val="FFFFFF"/>
                </a:solidFill>
                <a:latin typeface="Daytona Pro Light"/>
              </a:rPr>
              <a:t> of more </a:t>
            </a:r>
            <a:r>
              <a:rPr lang="it-IT" sz="1400" dirty="0" err="1">
                <a:solidFill>
                  <a:srgbClr val="FFFFFF"/>
                </a:solidFill>
                <a:latin typeface="Daytona Pro Light"/>
              </a:rPr>
              <a:t>investors</a:t>
            </a:r>
            <a:r>
              <a:rPr lang="it-IT" sz="1400" dirty="0">
                <a:solidFill>
                  <a:srgbClr val="FFFFFF"/>
                </a:solidFill>
                <a:latin typeface="Daytona Pro Light"/>
              </a:rPr>
              <a:t> / </a:t>
            </a:r>
            <a:r>
              <a:rPr lang="it-IT" sz="1400" dirty="0" err="1">
                <a:solidFill>
                  <a:srgbClr val="FFFFFF"/>
                </a:solidFill>
                <a:latin typeface="Daytona Pro Light"/>
              </a:rPr>
              <a:t>strategic</a:t>
            </a:r>
            <a:r>
              <a:rPr lang="it-IT" sz="1400" dirty="0">
                <a:solidFill>
                  <a:srgbClr val="FFFFFF"/>
                </a:solidFill>
                <a:latin typeface="Daytona Pro Light"/>
              </a:rPr>
              <a:t> partners</a:t>
            </a:r>
            <a:endParaRPr lang="it-IT" sz="1400" dirty="0">
              <a:solidFill>
                <a:srgbClr val="FFFFFF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580F78D-1477-2505-1DEE-8D8011D1C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7C866DA-D958-5F19-F2BA-3BCF931BA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75196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1F47B-E0B4-0C7D-BCAE-542F28E40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4AD98E-7098-2EFB-6D15-C7DED0BD9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79" y="412709"/>
            <a:ext cx="6772421" cy="3329487"/>
          </a:xfrm>
        </p:spPr>
        <p:txBody>
          <a:bodyPr lIns="91440" tIns="45720" rIns="91440" bIns="45720" anchor="b"/>
          <a:lstStyle/>
          <a:p>
            <a:r>
              <a:rPr lang="it-IT" sz="3600" dirty="0" err="1"/>
              <a:t>Economic</a:t>
            </a:r>
            <a:r>
              <a:rPr lang="it-IT" sz="3600" dirty="0"/>
              <a:t> </a:t>
            </a:r>
            <a:r>
              <a:rPr lang="it-IT" sz="3600" dirty="0" err="1"/>
              <a:t>projection</a:t>
            </a:r>
            <a:r>
              <a:rPr lang="it-IT" sz="3600" dirty="0"/>
              <a:t> over 3 </a:t>
            </a:r>
            <a:r>
              <a:rPr lang="it-IT" sz="3600" dirty="0" err="1"/>
              <a:t>development</a:t>
            </a:r>
            <a:r>
              <a:rPr lang="it-IT" sz="3600" dirty="0"/>
              <a:t> </a:t>
            </a:r>
            <a:r>
              <a:rPr lang="it-IT" sz="3600" dirty="0" err="1"/>
              <a:t>phases</a:t>
            </a:r>
            <a:endParaRPr lang="en-US" dirty="0" err="1"/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9A5CF32-403B-BD38-6875-100C1D957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B77C936-7C8E-F6BE-41DE-443924BC0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D447C670-45E4-827D-230E-1A7AE00FED0B}"/>
              </a:ext>
            </a:extLst>
          </p:cNvPr>
          <p:cNvGraphicFramePr>
            <a:graphicFrameLocks noGrp="1"/>
          </p:cNvGraphicFramePr>
          <p:nvPr/>
        </p:nvGraphicFramePr>
        <p:xfrm>
          <a:off x="307963" y="3648168"/>
          <a:ext cx="9470209" cy="1581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7232">
                  <a:extLst>
                    <a:ext uri="{9D8B030D-6E8A-4147-A177-3AD203B41FA5}">
                      <a16:colId xmlns:a16="http://schemas.microsoft.com/office/drawing/2014/main" val="844561791"/>
                    </a:ext>
                  </a:extLst>
                </a:gridCol>
                <a:gridCol w="2487232">
                  <a:extLst>
                    <a:ext uri="{9D8B030D-6E8A-4147-A177-3AD203B41FA5}">
                      <a16:colId xmlns:a16="http://schemas.microsoft.com/office/drawing/2014/main" val="84702427"/>
                    </a:ext>
                  </a:extLst>
                </a:gridCol>
                <a:gridCol w="2487232">
                  <a:extLst>
                    <a:ext uri="{9D8B030D-6E8A-4147-A177-3AD203B41FA5}">
                      <a16:colId xmlns:a16="http://schemas.microsoft.com/office/drawing/2014/main" val="1961814584"/>
                    </a:ext>
                  </a:extLst>
                </a:gridCol>
                <a:gridCol w="2008513">
                  <a:extLst>
                    <a:ext uri="{9D8B030D-6E8A-4147-A177-3AD203B41FA5}">
                      <a16:colId xmlns:a16="http://schemas.microsoft.com/office/drawing/2014/main" val="1855526366"/>
                    </a:ext>
                  </a:extLst>
                </a:gridCol>
              </a:tblGrid>
              <a:tr h="395281">
                <a:tc>
                  <a:txBody>
                    <a:bodyPr/>
                    <a:lstStyle/>
                    <a:p>
                      <a:r>
                        <a:rPr lang="it-IT" dirty="0" err="1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Earnings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66933"/>
                  </a:ext>
                </a:extLst>
              </a:tr>
              <a:tr h="395281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it-IT" dirty="0" err="1"/>
                        <a:t>Launch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latin typeface="Daytona Pro Light"/>
                        </a:rPr>
                        <a:t>$90.000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rgbClr val="000000"/>
                          </a:solidFill>
                          <a:latin typeface="Daytona Pro Light"/>
                        </a:rPr>
                        <a:t>$50.000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Loss -</a:t>
                      </a:r>
                      <a:r>
                        <a:rPr lang="it-IT" sz="1800" b="0" i="0" u="none" strike="noStrike" noProof="0" dirty="0">
                          <a:solidFill>
                            <a:srgbClr val="000000"/>
                          </a:solidFill>
                          <a:latin typeface="Daytona Pro Light"/>
                        </a:rPr>
                        <a:t>$40.000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761373"/>
                  </a:ext>
                </a:extLst>
              </a:tr>
              <a:tr h="395281">
                <a:tc>
                  <a:txBody>
                    <a:bodyPr/>
                    <a:lstStyle/>
                    <a:p>
                      <a:r>
                        <a:rPr lang="it-IT" dirty="0"/>
                        <a:t>2.  </a:t>
                      </a:r>
                      <a:r>
                        <a:rPr lang="it-IT" dirty="0" err="1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rgbClr val="000000"/>
                          </a:solidFill>
                          <a:latin typeface="Daytona Pro Light"/>
                        </a:rPr>
                        <a:t>$70.000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rgbClr val="000000"/>
                          </a:solidFill>
                          <a:latin typeface="Daytona Pro Light"/>
                        </a:rPr>
                        <a:t>$90.000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Break-even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075705"/>
                  </a:ext>
                </a:extLst>
              </a:tr>
              <a:tr h="395281">
                <a:tc>
                  <a:txBody>
                    <a:bodyPr/>
                    <a:lstStyle/>
                    <a:p>
                      <a:r>
                        <a:rPr lang="it-IT" dirty="0"/>
                        <a:t>3.  </a:t>
                      </a:r>
                      <a:r>
                        <a:rPr lang="it-IT" dirty="0" err="1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rgbClr val="000000"/>
                          </a:solidFill>
                          <a:latin typeface="Daytona Pro Light"/>
                        </a:rPr>
                        <a:t>$60.000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rgbClr val="000000"/>
                          </a:solidFill>
                          <a:latin typeface="Daytona Pro Light"/>
                        </a:rPr>
                        <a:t>$120.000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+Positive </a:t>
                      </a:r>
                      <a:r>
                        <a:rPr lang="it-IT" dirty="0" err="1"/>
                        <a:t>margin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3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700870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 lIns="91440" tIns="45720" rIns="91440" bIns="45720" anchor="t"/>
          <a:lstStyle/>
          <a:p>
            <a:r>
              <a:rPr lang="en-US"/>
              <a:t>In a nutshell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5953" y="2747550"/>
            <a:ext cx="5762761" cy="2950416"/>
          </a:xfrm>
        </p:spPr>
        <p:txBody>
          <a:bodyPr lIns="91440" tIns="45720" rIns="91440" bIns="45720" anchor="t"/>
          <a:lstStyle/>
          <a:p>
            <a:r>
              <a:rPr lang="en-US"/>
              <a:t>Quickly search for nearby restaurants, hotels or attractions, all in one click – from car or from smartphone.</a:t>
            </a:r>
          </a:p>
          <a:p>
            <a:endParaRPr lang="en-US"/>
          </a:p>
          <a:p>
            <a:r>
              <a:rPr lang="en-US"/>
              <a:t>Simply listen to the AI overview and snap right where you want!</a:t>
            </a:r>
          </a:p>
          <a:p>
            <a:endParaRPr lang="en-US"/>
          </a:p>
          <a:p>
            <a:r>
              <a:rPr lang="en-US"/>
              <a:t>Exploit a powerful opportunity to get actual revenue in if you're a restaurant or a hotel owner!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Travel Mate 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16" name="Picture Placeholder 115" descr="A map of a city&#10;&#10;AI-generated content may be incorrect.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7595306" y="1350272"/>
            <a:ext cx="3636573" cy="3624684"/>
          </a:xfr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212EE-9B10-0789-200E-6B396987E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B602FCA3-9C6E-9DDC-84B8-9565DD35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892" y="1849902"/>
            <a:ext cx="6449964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Operational Feasibility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DDAB1838-039D-B310-3AF0-5C0DC46082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2842" y="2706367"/>
            <a:ext cx="5824073" cy="2911699"/>
          </a:xfrm>
        </p:spPr>
        <p:txBody>
          <a:bodyPr lIns="91440" tIns="45720" rIns="91440" bIns="45720" anchor="t"/>
          <a:lstStyle/>
          <a:p>
            <a:pPr algn="l">
              <a:lnSpc>
                <a:spcPct val="150000"/>
              </a:lnSpc>
            </a:pPr>
            <a:r>
              <a:rPr lang="en-ZA" sz="1600"/>
              <a:t>Key figures for the application:</a:t>
            </a:r>
            <a:endParaRPr lang="en-US"/>
          </a:p>
          <a:p>
            <a:pPr marL="285750" indent="-285750" algn="l">
              <a:lnSpc>
                <a:spcPct val="150000"/>
              </a:lnSpc>
              <a:buFont typeface="Calibri" panose="020B0604020202020204" pitchFamily="34" charset="0"/>
              <a:buChar char="-"/>
            </a:pPr>
            <a:r>
              <a:rPr lang="en-ZA" sz="1600"/>
              <a:t>Our Dev-Ops engineer</a:t>
            </a:r>
            <a:endParaRPr lang="en-ZA"/>
          </a:p>
          <a:p>
            <a:pPr marL="285750" indent="-285750" algn="l">
              <a:lnSpc>
                <a:spcPct val="150000"/>
              </a:lnSpc>
              <a:buFont typeface="Calibri" panose="020B0604020202020204" pitchFamily="34" charset="0"/>
              <a:buChar char="-"/>
            </a:pPr>
            <a:r>
              <a:rPr lang="en-ZA" sz="1600"/>
              <a:t>The advertisement specialist</a:t>
            </a:r>
          </a:p>
          <a:p>
            <a:pPr marL="285750" indent="-285750" algn="l">
              <a:lnSpc>
                <a:spcPct val="150000"/>
              </a:lnSpc>
              <a:buFont typeface="Calibri" panose="020B0604020202020204" pitchFamily="34" charset="0"/>
              <a:buChar char="-"/>
            </a:pPr>
            <a:endParaRPr lang="en-ZA" sz="16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A8A88B-C494-201B-9C40-121649BDD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047F0-2B92-F4A2-4D5D-9A171EB2D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69384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049A6-7A5A-5782-B894-2F4E2DCB4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45661CA2-2563-2553-66C8-DD308842D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892" y="1849902"/>
            <a:ext cx="6449964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Operational Feasibility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DFEDA40C-C65D-4162-7C91-8BEE464F047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2842" y="2706367"/>
            <a:ext cx="5824073" cy="2911699"/>
          </a:xfrm>
        </p:spPr>
        <p:txBody>
          <a:bodyPr lIns="91440" tIns="45720" rIns="91440" bIns="45720" anchor="t"/>
          <a:lstStyle/>
          <a:p>
            <a:pPr algn="l">
              <a:lnSpc>
                <a:spcPct val="150000"/>
              </a:lnSpc>
            </a:pPr>
            <a:r>
              <a:rPr lang="en-ZA" sz="1600"/>
              <a:t>Operations can easily scale automatically on Kubernetes cluster thanks to the containerized architecture.</a:t>
            </a:r>
          </a:p>
          <a:p>
            <a:pPr algn="l">
              <a:lnSpc>
                <a:spcPct val="150000"/>
              </a:lnSpc>
            </a:pPr>
            <a:r>
              <a:rPr lang="en-ZA" sz="1600"/>
              <a:t>The app is easy to maintain thanks to the simple framework used.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A7F62-58FA-F2B5-B9C3-F4831847A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B824D-15E8-17EC-3E4B-5CBD99853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48616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B5DCDD26-2EBE-4DA1-88E6-739CC32A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85301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5DC8A-F469-4525-9B35-A48C39C6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05343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532D8B-A149-411A-B087-EBA1EE6C6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49019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52">
            <a:extLst>
              <a:ext uri="{FF2B5EF4-FFF2-40B4-BE49-F238E27FC236}">
                <a16:creationId xmlns:a16="http://schemas.microsoft.com/office/drawing/2014/main" id="{24046B9E-C52D-4466-AE77-E724F5B0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345" y="1158710"/>
            <a:ext cx="5611660" cy="677782"/>
          </a:xfrm>
        </p:spPr>
        <p:txBody>
          <a:bodyPr lIns="91440" tIns="45720" rIns="91440" bIns="45720" anchor="b"/>
          <a:lstStyle/>
          <a:p>
            <a:pPr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Timeline Feasibility</a:t>
            </a:r>
            <a:endParaRPr lang="en-US" sz="3200">
              <a:ea typeface="+mj-lt"/>
              <a:cs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8F2B12-A6FB-49BB-8D11-55B45902D3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9730" y="1836492"/>
            <a:ext cx="5152539" cy="718457"/>
          </a:xfrm>
        </p:spPr>
        <p:txBody>
          <a:bodyPr/>
          <a:lstStyle/>
          <a:p>
            <a:r>
              <a:rPr lang="en-ZA"/>
              <a:t>How we’ll scale in the future</a:t>
            </a:r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B9D383F-A60F-4C89-8A00-CF56949700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833290" y="3262556"/>
            <a:ext cx="1706965" cy="1048575"/>
          </a:xfrm>
        </p:spPr>
        <p:txBody>
          <a:bodyPr lIns="91440" tIns="45720" rIns="91440" bIns="45720" anchor="ctr"/>
          <a:lstStyle/>
          <a:p>
            <a:r>
              <a:rPr lang="en-US"/>
              <a:t>JUL 2025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F406394-948C-4B32-9F32-893A9CDFB90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53332" y="3262556"/>
            <a:ext cx="1706965" cy="1048575"/>
          </a:xfrm>
        </p:spPr>
        <p:txBody>
          <a:bodyPr lIns="91440" tIns="45720" rIns="91440" bIns="45720" anchor="ctr"/>
          <a:lstStyle/>
          <a:p>
            <a:r>
              <a:rPr lang="en-US"/>
              <a:t>Sep 2025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0564ED2-7D0C-49B7-ABB1-6D7E498CDA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97008" y="3262556"/>
            <a:ext cx="1706965" cy="1048575"/>
          </a:xfrm>
        </p:spPr>
        <p:txBody>
          <a:bodyPr lIns="91440" tIns="45720" rIns="91440" bIns="45720" anchor="ctr"/>
          <a:lstStyle/>
          <a:p>
            <a:r>
              <a:rPr lang="en-US"/>
              <a:t>Jan 2026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4D6CB0C-A7D9-4409-AB5D-E136D3307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3483" y="4704557"/>
            <a:ext cx="2718002" cy="1148945"/>
          </a:xfrm>
        </p:spPr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Build core app features and interfaces to validate concept and gather early feedback from selected users.</a:t>
            </a:r>
            <a:endParaRPr lang="en-US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57077DD-31D5-47C0-8A51-7084E938B9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375005" y="4704558"/>
            <a:ext cx="3049241" cy="1148945"/>
          </a:xfrm>
        </p:spPr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Develop essential functionalities for market testing, integrate user feedback, and prepare app for initial limited release.</a:t>
            </a:r>
            <a:endParaRPr lang="en-US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7D0D0D6-1ED1-462C-B06F-D055EA885C5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526553" y="4704557"/>
            <a:ext cx="3047872" cy="1148945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Release to general public, launch advertisement campaign, sale of google ads and lifetime no-ad subscriptions for initial financing.</a:t>
            </a:r>
          </a:p>
          <a:p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A4EFB0B-EDB6-4E5D-BD82-B6F5A96E2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7A7A317-65B9-416D-A896-F174F465E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94624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34E3F-44FF-B656-0E15-28FA0FDB4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itle 520">
            <a:extLst>
              <a:ext uri="{FF2B5EF4-FFF2-40B4-BE49-F238E27FC236}">
                <a16:creationId xmlns:a16="http://schemas.microsoft.com/office/drawing/2014/main" id="{068DAC99-9B6A-678D-4B81-8673F5447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98" y="512299"/>
            <a:ext cx="10515600" cy="727388"/>
          </a:xfrm>
        </p:spPr>
        <p:txBody>
          <a:bodyPr/>
          <a:lstStyle/>
          <a:p>
            <a:r>
              <a:rPr lang="en-US" noProof="0"/>
              <a:t>Two-year action plan</a:t>
            </a:r>
            <a:endParaRPr lang="en-US"/>
          </a:p>
        </p:txBody>
      </p:sp>
      <p:sp>
        <p:nvSpPr>
          <p:cNvPr id="360" name="Text Placeholder 359">
            <a:extLst>
              <a:ext uri="{FF2B5EF4-FFF2-40B4-BE49-F238E27FC236}">
                <a16:creationId xmlns:a16="http://schemas.microsoft.com/office/drawing/2014/main" id="{FD1FF85B-D43E-3191-C307-550F19C4A92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257769" y="1780403"/>
            <a:ext cx="1440088" cy="586248"/>
          </a:xfrm>
        </p:spPr>
        <p:txBody>
          <a:bodyPr lIns="91440" tIns="45720" rIns="91440" bIns="45720" anchor="ctr"/>
          <a:lstStyle/>
          <a:p>
            <a:r>
              <a:rPr lang="en-ZA"/>
              <a:t>Beta Testing</a:t>
            </a:r>
          </a:p>
        </p:txBody>
      </p:sp>
      <p:sp>
        <p:nvSpPr>
          <p:cNvPr id="117" name="Text Placeholder 116">
            <a:extLst>
              <a:ext uri="{FF2B5EF4-FFF2-40B4-BE49-F238E27FC236}">
                <a16:creationId xmlns:a16="http://schemas.microsoft.com/office/drawing/2014/main" id="{ABB1CD78-7129-EF1F-4745-1984DA24E0C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05322" y="2436036"/>
            <a:ext cx="1194201" cy="501726"/>
          </a:xfrm>
        </p:spPr>
        <p:txBody>
          <a:bodyPr lIns="91440" tIns="45720" rIns="91440" bIns="45720" anchor="ctr"/>
          <a:lstStyle/>
          <a:p>
            <a:r>
              <a:rPr lang="en-US"/>
              <a:t>2025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0652909-76B3-B5FC-AE49-C69EA56D84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75402" y="2774313"/>
            <a:ext cx="495300" cy="904490"/>
          </a:xfrm>
        </p:spPr>
        <p:txBody>
          <a:bodyPr/>
          <a:lstStyle/>
          <a:p>
            <a:r>
              <a:rPr lang="en-US"/>
              <a:t>Jan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A07B0F0-EB58-A8F8-6CA9-33999700957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64817" y="2774313"/>
            <a:ext cx="495300" cy="904490"/>
          </a:xfrm>
        </p:spPr>
        <p:txBody>
          <a:bodyPr/>
          <a:lstStyle/>
          <a:p>
            <a:r>
              <a:rPr lang="en-US"/>
              <a:t>Feb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E7D61CB-CD3A-558E-4A41-040193AB4A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54232" y="2774313"/>
            <a:ext cx="495300" cy="904490"/>
          </a:xfrm>
        </p:spPr>
        <p:txBody>
          <a:bodyPr/>
          <a:lstStyle/>
          <a:p>
            <a:r>
              <a:rPr lang="en-US"/>
              <a:t>Mar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D541439-0487-074D-CAD7-CC1AFA95DC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43647" y="2774313"/>
            <a:ext cx="495300" cy="904490"/>
          </a:xfrm>
        </p:spPr>
        <p:txBody>
          <a:bodyPr/>
          <a:lstStyle/>
          <a:p>
            <a:r>
              <a:rPr lang="en-US"/>
              <a:t>Apr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1E3C97B-2E6E-D407-F950-B52AC8078A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33062" y="2774313"/>
            <a:ext cx="495300" cy="904490"/>
          </a:xfrm>
        </p:spPr>
        <p:txBody>
          <a:bodyPr/>
          <a:lstStyle/>
          <a:p>
            <a:r>
              <a:rPr lang="en-US"/>
              <a:t>May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EF94CF9-9848-6C85-7750-AC3913F41A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22477" y="2774313"/>
            <a:ext cx="495300" cy="904490"/>
          </a:xfrm>
        </p:spPr>
        <p:txBody>
          <a:bodyPr/>
          <a:lstStyle/>
          <a:p>
            <a:r>
              <a:rPr lang="en-US"/>
              <a:t>Jun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A6DA067-D735-3AA6-D2AA-D4A6437CCC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11892" y="2774313"/>
            <a:ext cx="495300" cy="904490"/>
          </a:xfrm>
        </p:spPr>
        <p:txBody>
          <a:bodyPr/>
          <a:lstStyle/>
          <a:p>
            <a:r>
              <a:rPr lang="en-US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AF8B0C4-A638-6911-F0F4-14AD91416A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01307" y="2774313"/>
            <a:ext cx="495300" cy="904490"/>
          </a:xfrm>
        </p:spPr>
        <p:txBody>
          <a:bodyPr/>
          <a:lstStyle/>
          <a:p>
            <a:r>
              <a:rPr lang="en-US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9614E63-F038-7CCA-8DE7-51739074F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90722" y="2774313"/>
            <a:ext cx="495300" cy="904490"/>
          </a:xfrm>
        </p:spPr>
        <p:txBody>
          <a:bodyPr/>
          <a:lstStyle/>
          <a:p>
            <a:r>
              <a:rPr lang="en-US"/>
              <a:t>Sep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469A939-3F99-70FA-F425-D3483D4B6F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780137" y="2774313"/>
            <a:ext cx="495300" cy="904490"/>
          </a:xfrm>
        </p:spPr>
        <p:txBody>
          <a:bodyPr/>
          <a:lstStyle/>
          <a:p>
            <a:r>
              <a:rPr lang="en-US"/>
              <a:t>Oct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B0AC8B7-3D13-D956-9DB4-6B67674AA54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569552" y="2774313"/>
            <a:ext cx="495300" cy="904490"/>
          </a:xfrm>
        </p:spPr>
        <p:txBody>
          <a:bodyPr/>
          <a:lstStyle/>
          <a:p>
            <a:r>
              <a:rPr lang="en-US"/>
              <a:t>Nov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047757A-EF46-C4F2-0433-1ACB320D159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58963" y="2774313"/>
            <a:ext cx="495300" cy="904490"/>
          </a:xfrm>
        </p:spPr>
        <p:txBody>
          <a:bodyPr/>
          <a:lstStyle/>
          <a:p>
            <a:r>
              <a:rPr lang="en-US"/>
              <a:t>Dec</a:t>
            </a:r>
          </a:p>
        </p:txBody>
      </p:sp>
      <p:sp>
        <p:nvSpPr>
          <p:cNvPr id="566" name="Text Placeholder 565">
            <a:extLst>
              <a:ext uri="{FF2B5EF4-FFF2-40B4-BE49-F238E27FC236}">
                <a16:creationId xmlns:a16="http://schemas.microsoft.com/office/drawing/2014/main" id="{3C5605E3-DCCC-844A-4202-71C4C60BBCF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886573" y="3563114"/>
            <a:ext cx="1440088" cy="586248"/>
          </a:xfrm>
        </p:spPr>
        <p:txBody>
          <a:bodyPr lIns="91440" tIns="45720" rIns="91440" bIns="45720" anchor="ctr"/>
          <a:lstStyle/>
          <a:p>
            <a:r>
              <a:rPr lang="en-ZA"/>
              <a:t>Rollout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D3C865DB-7526-9B21-F34A-59D64354AC2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05322" y="4134112"/>
            <a:ext cx="1194201" cy="501726"/>
          </a:xfrm>
        </p:spPr>
        <p:txBody>
          <a:bodyPr lIns="91440" tIns="45720" rIns="91440" bIns="45720" anchor="ctr"/>
          <a:lstStyle/>
          <a:p>
            <a:r>
              <a:rPr lang="en-US"/>
              <a:t>2026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04750E09-E351-5518-F78D-8005D9F8EF2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5402" y="4476140"/>
            <a:ext cx="495300" cy="904490"/>
          </a:xfrm>
        </p:spPr>
        <p:txBody>
          <a:bodyPr/>
          <a:lstStyle/>
          <a:p>
            <a:r>
              <a:rPr lang="en-US"/>
              <a:t>Jan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D16E4944-D0B5-41B1-6386-688C8736CC0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464817" y="4476140"/>
            <a:ext cx="495300" cy="904490"/>
          </a:xfrm>
        </p:spPr>
        <p:txBody>
          <a:bodyPr/>
          <a:lstStyle/>
          <a:p>
            <a:r>
              <a:rPr lang="en-US"/>
              <a:t>Feb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7666930F-8500-DAAF-5479-FFA92B6398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54232" y="4476140"/>
            <a:ext cx="495300" cy="904490"/>
          </a:xfrm>
        </p:spPr>
        <p:txBody>
          <a:bodyPr/>
          <a:lstStyle/>
          <a:p>
            <a:r>
              <a:rPr lang="en-US"/>
              <a:t>Mar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80279AE-BAC8-BCF3-EBA2-F94166C453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43647" y="4476140"/>
            <a:ext cx="495300" cy="904490"/>
          </a:xfrm>
        </p:spPr>
        <p:txBody>
          <a:bodyPr/>
          <a:lstStyle/>
          <a:p>
            <a:r>
              <a:rPr lang="en-US"/>
              <a:t>Apr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99F03C26-D6E0-ACB8-C8E7-A0CBE34E8E0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33062" y="4476140"/>
            <a:ext cx="495300" cy="904490"/>
          </a:xfrm>
        </p:spPr>
        <p:txBody>
          <a:bodyPr/>
          <a:lstStyle/>
          <a:p>
            <a:r>
              <a:rPr lang="en-US"/>
              <a:t>May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845529C-DD16-2CFE-C17A-4C82833260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622477" y="4476140"/>
            <a:ext cx="495300" cy="904490"/>
          </a:xfrm>
        </p:spPr>
        <p:txBody>
          <a:bodyPr/>
          <a:lstStyle/>
          <a:p>
            <a:r>
              <a:rPr lang="en-US"/>
              <a:t>Jun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C162A600-C843-8A04-2028-D6D9E155C31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11892" y="4476140"/>
            <a:ext cx="495300" cy="904490"/>
          </a:xfrm>
        </p:spPr>
        <p:txBody>
          <a:bodyPr/>
          <a:lstStyle/>
          <a:p>
            <a:r>
              <a:rPr lang="en-US"/>
              <a:t>Jul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C32E095B-71D7-B43A-53BE-DD8825960A5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01307" y="4476140"/>
            <a:ext cx="495300" cy="904490"/>
          </a:xfrm>
        </p:spPr>
        <p:txBody>
          <a:bodyPr/>
          <a:lstStyle/>
          <a:p>
            <a:r>
              <a:rPr lang="en-US"/>
              <a:t>Aug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DE582AB-C5F3-D0F7-29C8-F116C2AC857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90722" y="4476140"/>
            <a:ext cx="495300" cy="904490"/>
          </a:xfrm>
        </p:spPr>
        <p:txBody>
          <a:bodyPr/>
          <a:lstStyle/>
          <a:p>
            <a:r>
              <a:rPr lang="en-US"/>
              <a:t>Sep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CDA54185-D59A-7422-D503-A92E14A9927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780137" y="4476140"/>
            <a:ext cx="495300" cy="904490"/>
          </a:xfrm>
        </p:spPr>
        <p:txBody>
          <a:bodyPr/>
          <a:lstStyle/>
          <a:p>
            <a:r>
              <a:rPr lang="en-US"/>
              <a:t>Oct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6913D4B-31A8-8294-DA77-4D4BA58B260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69552" y="4476140"/>
            <a:ext cx="495300" cy="904490"/>
          </a:xfrm>
        </p:spPr>
        <p:txBody>
          <a:bodyPr/>
          <a:lstStyle/>
          <a:p>
            <a:r>
              <a:rPr lang="en-US"/>
              <a:t>Nov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D8E54A1-B53D-E776-660A-82C1C9E4E76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358963" y="4476140"/>
            <a:ext cx="495300" cy="904490"/>
          </a:xfrm>
        </p:spPr>
        <p:txBody>
          <a:bodyPr/>
          <a:lstStyle/>
          <a:p>
            <a:r>
              <a:rPr lang="en-US"/>
              <a:t>Dec</a:t>
            </a:r>
          </a:p>
        </p:txBody>
      </p:sp>
      <p:sp>
        <p:nvSpPr>
          <p:cNvPr id="801" name="Footer Placeholder 800">
            <a:extLst>
              <a:ext uri="{FF2B5EF4-FFF2-40B4-BE49-F238E27FC236}">
                <a16:creationId xmlns:a16="http://schemas.microsoft.com/office/drawing/2014/main" id="{1F094416-65BC-39DA-27AD-2970588ACA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</a:p>
        </p:txBody>
      </p:sp>
      <p:sp>
        <p:nvSpPr>
          <p:cNvPr id="802" name="Slide Number Placeholder 801">
            <a:extLst>
              <a:ext uri="{FF2B5EF4-FFF2-40B4-BE49-F238E27FC236}">
                <a16:creationId xmlns:a16="http://schemas.microsoft.com/office/drawing/2014/main" id="{A554BA79-1242-49D6-CB22-C4CD2B178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EB6F7BA-6BF4-84FA-D9D4-7213A9C16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35966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6CF5817-1FD0-C33E-6DE3-27BEF8635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25447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8F80C26-CA85-9E94-28EC-3108D8E8B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14928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78A52B9B-336C-1983-F45B-FA49CAE27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04409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06DB99E4-FB8F-66F9-E3C8-02106049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3890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878308F-F71C-A339-1145-214916D63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83371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AC61824-8F8B-5E30-9E40-053A990BB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72852" y="2599627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8AECCEE-C116-D632-FAA3-CBCE9561D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62333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C0AF525-5C03-4B09-2527-7B90DC17B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814" y="2599627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5735129F-AE9F-71DA-0416-656F36D96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41295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5CD243-1654-E878-BAC4-C5036DCB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30776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377B7660-F29A-C838-D18D-D39ED1678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20258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5B19B17E-7200-5F22-622D-FFAFF3855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35966" y="4304098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1E659C80-5353-2C0F-EE9C-890CDE66E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25447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92CE43C9-634F-0AB8-0C6E-0574CB0E1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14928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60DFD1-9D26-F726-41FB-9394EAC44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4409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7C439242-FC41-C1AA-CD65-6941010AA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3890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4A4C639-BAD9-CBFE-6AF4-F853EA474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83371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63DF58FD-B9E2-6F3F-E25F-7EFC2C445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62333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FA9CABC0-D238-BA55-D737-44DF284D0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1814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C9D0BBF2-A97D-22B1-4AA7-EE9BCFC5D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41295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9C49B57C-3A8D-44E8-4871-F49A3D20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30776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2776A65-9B5C-20EC-E32F-6878BD33D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0258" y="4304098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1C114FE5-A3A2-AB6A-C1BC-B971C1512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72852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81C7D0CC-2E10-2109-9CD9-5952916BE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606713" y="4118492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C4C8FD7-DE54-0019-6C2B-C8F1E321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658167" y="2436154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565">
            <a:extLst>
              <a:ext uri="{FF2B5EF4-FFF2-40B4-BE49-F238E27FC236}">
                <a16:creationId xmlns:a16="http://schemas.microsoft.com/office/drawing/2014/main" id="{86744CE8-C7AB-62B6-3D5B-CF921524EAC1}"/>
              </a:ext>
            </a:extLst>
          </p:cNvPr>
          <p:cNvSpPr txBox="1">
            <a:spLocks/>
          </p:cNvSpPr>
          <p:nvPr/>
        </p:nvSpPr>
        <p:spPr>
          <a:xfrm>
            <a:off x="5922193" y="1775878"/>
            <a:ext cx="1440088" cy="586248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Prototype</a:t>
            </a:r>
          </a:p>
          <a:p>
            <a:r>
              <a:rPr lang="en-ZA"/>
              <a:t>development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9ECC5E-22E8-1BFE-4462-B73381161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241544" y="2436154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65">
            <a:extLst>
              <a:ext uri="{FF2B5EF4-FFF2-40B4-BE49-F238E27FC236}">
                <a16:creationId xmlns:a16="http://schemas.microsoft.com/office/drawing/2014/main" id="{7037057F-CBC2-05F1-BBCA-F46A71678638}"/>
              </a:ext>
            </a:extLst>
          </p:cNvPr>
          <p:cNvSpPr txBox="1">
            <a:spLocks/>
          </p:cNvSpPr>
          <p:nvPr/>
        </p:nvSpPr>
        <p:spPr>
          <a:xfrm>
            <a:off x="7515466" y="1775878"/>
            <a:ext cx="1440088" cy="586248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MVP</a:t>
            </a:r>
          </a:p>
          <a:p>
            <a:r>
              <a:rPr lang="en-ZA"/>
              <a:t>development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23C45D-6FFE-D53C-6684-501082660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917933" y="4128387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65">
            <a:extLst>
              <a:ext uri="{FF2B5EF4-FFF2-40B4-BE49-F238E27FC236}">
                <a16:creationId xmlns:a16="http://schemas.microsoft.com/office/drawing/2014/main" id="{768C4185-C0C4-1F01-FC7C-1937FA8A669C}"/>
              </a:ext>
            </a:extLst>
          </p:cNvPr>
          <p:cNvSpPr txBox="1">
            <a:spLocks/>
          </p:cNvSpPr>
          <p:nvPr/>
        </p:nvSpPr>
        <p:spPr>
          <a:xfrm>
            <a:off x="1216792" y="3562580"/>
            <a:ext cx="1440088" cy="586248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1665610424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6F6B8-6E38-F77C-30C4-F2DF2B8F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2C7E19B0-B250-6820-2D58-FAC9CC4E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486" y="1849902"/>
            <a:ext cx="4985606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Risk Feasibility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61FBEEB4-69E1-EDAC-A3A2-A0648D86CD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2842" y="2706367"/>
            <a:ext cx="5824073" cy="2911699"/>
          </a:xfrm>
        </p:spPr>
        <p:txBody>
          <a:bodyPr lIns="91440" tIns="45720" rIns="91440" bIns="45720" anchor="t"/>
          <a:lstStyle/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Thanks to the platform independent nature of the app, we can avoid all technical risks.</a:t>
            </a:r>
            <a:endParaRPr lang="en-US"/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No personal user data is stored by design so there are no risks regarding privacy regulations.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Dependency from LLM API costs can be avoided with self-hosting.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Variations in Google places API costs can affect our income.</a:t>
            </a:r>
          </a:p>
          <a:p>
            <a:pPr algn="l">
              <a:lnSpc>
                <a:spcPct val="150000"/>
              </a:lnSpc>
            </a:pPr>
            <a:endParaRPr lang="en-ZA" sz="16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8EBEBA-1E21-0698-6DDF-1BEE494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BD258-72D1-E03A-E6C6-59E8E7FD3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44531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00DD6-DA49-8BF6-1F88-1A0D9D61E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59D2CD2-28AD-1B85-818F-E9B1898E5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486" y="1849902"/>
            <a:ext cx="4985606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Conclusions</a:t>
            </a:r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C1AC4D8B-220E-3432-4F91-79CAEB1BFD7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2842" y="2706367"/>
            <a:ext cx="5824073" cy="2911699"/>
          </a:xfrm>
        </p:spPr>
        <p:txBody>
          <a:bodyPr lIns="91440" tIns="45720" rIns="91440" bIns="45720" anchor="t"/>
          <a:lstStyle/>
          <a:p>
            <a:pPr algn="l">
              <a:lnSpc>
                <a:spcPct val="150000"/>
              </a:lnSpc>
            </a:pPr>
            <a:r>
              <a:rPr lang="en-ZA" sz="1600"/>
              <a:t>Given our flexible and scalable architecture, </a:t>
            </a:r>
            <a:r>
              <a:rPr lang="en-ZA" sz="1600">
                <a:ea typeface="+mn-lt"/>
                <a:cs typeface="+mn-lt"/>
              </a:rPr>
              <a:t>along with a broad target market, we believe this solution represents a strong investment opportunity with high growth potential.</a:t>
            </a:r>
            <a:endParaRPr lang="en-ZA" sz="16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63C9B-5837-0929-8356-15F586BD4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1772C-E3E6-51AC-8E28-7CE4D785B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3321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algn="just"/>
            <a:r>
              <a:rPr lang="en-US"/>
              <a:t>Why us?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89043-E4E5-7987-B9CD-007364953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5B750A90-648F-196D-FA0C-7C700F24E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</p:spPr>
        <p:txBody>
          <a:bodyPr lIns="91440" tIns="45720" rIns="91440" bIns="45720" anchor="t"/>
          <a:lstStyle/>
          <a:p>
            <a:r>
              <a:rPr lang="en-US"/>
              <a:t>High-value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AB6C44C-0AE9-8FA2-706F-A6427EF36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69369" y="3317783"/>
            <a:ext cx="4172533" cy="274650"/>
          </a:xfrm>
        </p:spPr>
        <p:txBody>
          <a:bodyPr lIns="91440" tIns="45720" rIns="91440" bIns="45720" anchor="t"/>
          <a:lstStyle/>
          <a:p>
            <a:r>
              <a:rPr lang="en-US"/>
              <a:t>Travel Mate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85279E4A-FDED-EC81-49E0-0AB9451034F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69369" y="3651424"/>
            <a:ext cx="4172533" cy="2329657"/>
          </a:xfrm>
        </p:spPr>
        <p:txBody>
          <a:bodyPr lIns="91440" tIns="45720" rIns="91440" bIns="45720" anchor="t"/>
          <a:lstStyle/>
          <a:p>
            <a:r>
              <a:rPr lang="en-ZA"/>
              <a:t>Aimed at automotive, non-planned</a:t>
            </a:r>
            <a:br>
              <a:rPr lang="en-ZA"/>
            </a:br>
            <a:r>
              <a:rPr lang="en-ZA"/>
              <a:t>Fixed 0.94$ commission per navigation</a:t>
            </a:r>
            <a:br>
              <a:rPr lang="en-ZA"/>
            </a:br>
            <a:br>
              <a:rPr lang="en-ZA"/>
            </a:br>
            <a:r>
              <a:rPr lang="en-ZA"/>
              <a:t>No hidden fees.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572CDF58-F343-3C1E-2A79-B153C24328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72448" y="3317783"/>
            <a:ext cx="4172533" cy="274650"/>
          </a:xfrm>
        </p:spPr>
        <p:txBody>
          <a:bodyPr/>
          <a:lstStyle/>
          <a:p>
            <a:r>
              <a:rPr lang="en-US"/>
              <a:t>competitors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84761CE-9A32-DA53-CEF2-B73A516627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72448" y="3565160"/>
            <a:ext cx="4172533" cy="2574071"/>
          </a:xfrm>
        </p:spPr>
        <p:txBody>
          <a:bodyPr lIns="91440" tIns="45720" rIns="91440" bIns="45720" anchor="t"/>
          <a:lstStyle/>
          <a:p>
            <a:r>
              <a:rPr lang="en-US"/>
              <a:t>Booking.com</a:t>
            </a:r>
            <a:br>
              <a:rPr lang="en-US"/>
            </a:br>
            <a:r>
              <a:rPr lang="en-US"/>
              <a:t>18% or more on commissions on each stay</a:t>
            </a:r>
          </a:p>
          <a:p>
            <a:r>
              <a:rPr lang="en-US"/>
              <a:t>Other platforms: high-commission, focused on planned stays</a:t>
            </a:r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4D7689C6-9880-BA1A-FAD3-F639C7CDA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6DB73C95-2D03-C3DF-9C99-B181ECC10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21813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B82F7667-6964-4684-A3BD-F37CCB6F5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70965" y="2869654"/>
            <a:ext cx="1836265" cy="1821888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85C500-FA8C-47EB-A9D6-D73CEC783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99359" y="3982246"/>
            <a:ext cx="1002380" cy="1002380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C8F4A0-5A3F-4793-948C-37C7F63B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47549" y="4940495"/>
            <a:ext cx="1131776" cy="1074266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FDAC96-A13C-45C8-85D9-E76C3F073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19210" y="1889989"/>
            <a:ext cx="1584471" cy="158447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itle 65">
            <a:extLst>
              <a:ext uri="{FF2B5EF4-FFF2-40B4-BE49-F238E27FC236}">
                <a16:creationId xmlns:a16="http://schemas.microsoft.com/office/drawing/2014/main" id="{2064AD79-FC3F-4ACB-9FCC-5DB4E1A3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07" y="501519"/>
            <a:ext cx="10515600" cy="492025"/>
          </a:xfrm>
        </p:spPr>
        <p:txBody>
          <a:bodyPr/>
          <a:lstStyle/>
          <a:p>
            <a:r>
              <a:rPr lang="en-US" noProof="0"/>
              <a:t>Our competition graphic</a:t>
            </a:r>
            <a:br>
              <a:rPr lang="en-US"/>
            </a:br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78AC672-B3A8-4818-A2DD-4AC4E09C21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27206" y="1599947"/>
            <a:ext cx="1706965" cy="492025"/>
          </a:xfrm>
        </p:spPr>
        <p:txBody>
          <a:bodyPr/>
          <a:lstStyle/>
          <a:p>
            <a:r>
              <a:rPr lang="en-US"/>
              <a:t>convenient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EE2917-789E-49D4-B116-1CFBDB471D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57963" y="2157937"/>
            <a:ext cx="1706965" cy="1048575"/>
          </a:xfrm>
        </p:spPr>
        <p:txBody>
          <a:bodyPr lIns="91440" tIns="45720" rIns="91440" bIns="45720" anchor="ctr"/>
          <a:lstStyle/>
          <a:p>
            <a:r>
              <a:rPr lang="en-US"/>
              <a:t>Travel mate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26BA2DA-C2D4-4602-A901-B6642B650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34399" y="3528829"/>
            <a:ext cx="1209143" cy="492025"/>
          </a:xfrm>
        </p:spPr>
        <p:txBody>
          <a:bodyPr/>
          <a:lstStyle/>
          <a:p>
            <a:r>
              <a:rPr lang="en-US"/>
              <a:t>expensive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9D3632F-CFE2-4072-8A8C-DF1D84B0A5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31018" y="3528829"/>
            <a:ext cx="1380681" cy="492025"/>
          </a:xfrm>
        </p:spPr>
        <p:txBody>
          <a:bodyPr/>
          <a:lstStyle/>
          <a:p>
            <a:r>
              <a:rPr lang="en-US"/>
              <a:t>affordable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F91DCB5A-57D3-4EBF-A9A1-B708D2A134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37435" y="3412379"/>
            <a:ext cx="2103329" cy="750817"/>
          </a:xfrm>
        </p:spPr>
        <p:txBody>
          <a:bodyPr lIns="91440" tIns="45720" rIns="91440" bIns="45720" anchor="ctr"/>
          <a:lstStyle/>
          <a:p>
            <a:r>
              <a:rPr lang="en-US"/>
              <a:t>Booking</a:t>
            </a:r>
          </a:p>
          <a:p>
            <a:r>
              <a:rPr lang="en-US"/>
              <a:t>Tripadvisor</a:t>
            </a:r>
          </a:p>
        </p:txBody>
      </p:sp>
      <p:sp>
        <p:nvSpPr>
          <p:cNvPr id="120" name="Text Placeholder 119">
            <a:extLst>
              <a:ext uri="{FF2B5EF4-FFF2-40B4-BE49-F238E27FC236}">
                <a16:creationId xmlns:a16="http://schemas.microsoft.com/office/drawing/2014/main" id="{8C60C4A6-41AD-4FB6-A2B5-385108B9D92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8959" y="4237424"/>
            <a:ext cx="1183179" cy="492025"/>
          </a:xfrm>
        </p:spPr>
        <p:txBody>
          <a:bodyPr lIns="91440" tIns="45720" rIns="91440" bIns="45720" anchor="ctr"/>
          <a:lstStyle/>
          <a:p>
            <a:r>
              <a:rPr lang="en-US"/>
              <a:t>Maps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D0E0121-9CF8-404E-ACC6-53AFD861FE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27206" y="5468790"/>
            <a:ext cx="1706965" cy="492025"/>
          </a:xfrm>
        </p:spPr>
        <p:txBody>
          <a:bodyPr/>
          <a:lstStyle/>
          <a:p>
            <a:r>
              <a:rPr lang="en-ZA"/>
              <a:t>Inconvenient</a:t>
            </a:r>
            <a:r>
              <a:rPr lang="en-US"/>
              <a:t>​</a:t>
            </a:r>
          </a:p>
        </p:txBody>
      </p:sp>
      <p:sp>
        <p:nvSpPr>
          <p:cNvPr id="121" name="Text Placeholder 120">
            <a:extLst>
              <a:ext uri="{FF2B5EF4-FFF2-40B4-BE49-F238E27FC236}">
                <a16:creationId xmlns:a16="http://schemas.microsoft.com/office/drawing/2014/main" id="{7B873056-ABAF-409E-9B1F-8C0284480F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42773" y="5210050"/>
            <a:ext cx="1355707" cy="492025"/>
          </a:xfrm>
        </p:spPr>
        <p:txBody>
          <a:bodyPr lIns="91440" tIns="45720" rIns="91440" bIns="45720" anchor="ctr"/>
          <a:lstStyle/>
          <a:p>
            <a:r>
              <a:rPr lang="en-US"/>
              <a:t>WEB search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96604-7FB5-4F50-A96E-4386473A5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D13EE-70A1-4778-AF2D-A9A1C2D8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18105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97CEC30-E1FA-BAB5-2F30-C9333F39E9C7}"/>
              </a:ext>
            </a:extLst>
          </p:cNvPr>
          <p:cNvSpPr/>
          <p:nvPr/>
        </p:nvSpPr>
        <p:spPr>
          <a:xfrm>
            <a:off x="7168841" y="1521060"/>
            <a:ext cx="2063931" cy="290866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E2BAB6-8896-9F05-3FCD-0C9FCC52CA8F}"/>
              </a:ext>
            </a:extLst>
          </p:cNvPr>
          <p:cNvSpPr/>
          <p:nvPr/>
        </p:nvSpPr>
        <p:spPr>
          <a:xfrm>
            <a:off x="5009840" y="1525439"/>
            <a:ext cx="2063931" cy="290866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E5E4B4-3930-615F-6735-93F22FC9A85C}"/>
              </a:ext>
            </a:extLst>
          </p:cNvPr>
          <p:cNvSpPr/>
          <p:nvPr/>
        </p:nvSpPr>
        <p:spPr>
          <a:xfrm>
            <a:off x="2723841" y="1525439"/>
            <a:ext cx="2063931" cy="290866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7" name="Title 106">
            <a:extLst>
              <a:ext uri="{FF2B5EF4-FFF2-40B4-BE49-F238E27FC236}">
                <a16:creationId xmlns:a16="http://schemas.microsoft.com/office/drawing/2014/main" id="{D1E3E659-4B39-4B3B-857D-E87DD151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58" y="2377440"/>
            <a:ext cx="1939480" cy="2115505"/>
          </a:xfrm>
        </p:spPr>
        <p:txBody>
          <a:bodyPr/>
          <a:lstStyle/>
          <a:p>
            <a:r>
              <a:rPr lang="en-US"/>
              <a:t>Our team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DC14B-DBB6-4ACF-BA53-D251EAD3C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2BC79-E7F2-4BBF-A74F-3E0AF7A7A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D58A74F-4CE1-6E34-C72D-DC81359CAB5E}"/>
              </a:ext>
            </a:extLst>
          </p:cNvPr>
          <p:cNvSpPr/>
          <p:nvPr/>
        </p:nvSpPr>
        <p:spPr>
          <a:xfrm>
            <a:off x="9231496" y="1503543"/>
            <a:ext cx="2063931" cy="290866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F60D8165-C962-496B-BA18-BAE6A08C60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46431" y="3292584"/>
            <a:ext cx="2287074" cy="202764"/>
          </a:xfrm>
        </p:spPr>
        <p:txBody>
          <a:bodyPr lIns="91440" tIns="45720" rIns="91440" bIns="45720" anchor="t"/>
          <a:lstStyle/>
          <a:p>
            <a:r>
              <a:rPr lang="en-US"/>
              <a:t>Francesco Boldrini</a:t>
            </a:r>
          </a:p>
        </p:txBody>
      </p:sp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3099AF50-4A59-41FD-9F70-EB228C3763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82105" y="3288204"/>
            <a:ext cx="2085792" cy="274650"/>
          </a:xfrm>
        </p:spPr>
        <p:txBody>
          <a:bodyPr lIns="91440" tIns="45720" rIns="91440" bIns="45720" anchor="t"/>
          <a:lstStyle/>
          <a:p>
            <a:r>
              <a:rPr lang="en-US"/>
              <a:t>Ettore </a:t>
            </a:r>
            <a:r>
              <a:rPr lang="en-US" err="1"/>
              <a:t>ricci</a:t>
            </a:r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E9D7AEAC-9AC3-490C-B4A9-DD26ED4EE6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15411" y="3292752"/>
            <a:ext cx="2085792" cy="274650"/>
          </a:xfrm>
        </p:spPr>
        <p:txBody>
          <a:bodyPr lIns="91440" tIns="45720" rIns="91440" bIns="45720" anchor="t"/>
          <a:lstStyle/>
          <a:p>
            <a:r>
              <a:rPr lang="en-US"/>
              <a:t>Paolo Palumbo</a:t>
            </a:r>
          </a:p>
        </p:txBody>
      </p:sp>
    </p:spTree>
    <p:extLst>
      <p:ext uri="{BB962C8B-B14F-4D97-AF65-F5344CB8AC3E}">
        <p14:creationId xmlns:p14="http://schemas.microsoft.com/office/powerpoint/2010/main" val="2069803008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/>
          <a:lstStyle/>
          <a:p>
            <a:r>
              <a:rPr lang="en-US"/>
              <a:t>Business Model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511" y="3417877"/>
            <a:ext cx="2806280" cy="365125"/>
          </a:xfrm>
        </p:spPr>
        <p:txBody>
          <a:bodyPr lIns="91440" tIns="45720" rIns="91440" bIns="45720" anchor="t"/>
          <a:lstStyle/>
          <a:p>
            <a:r>
              <a:rPr lang="en-ZA"/>
              <a:t>Ad-supported Model</a:t>
            </a:r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5511" y="3766050"/>
            <a:ext cx="2806280" cy="1148945"/>
          </a:xfrm>
        </p:spPr>
        <p:txBody>
          <a:bodyPr lIns="91440" tIns="45720" rIns="91440" bIns="45720" anchor="t"/>
          <a:lstStyle/>
          <a:p>
            <a:r>
              <a:rPr lang="en-ZA"/>
              <a:t>Completely free application, Ads initially sustain costs – users can pay to remove them</a:t>
            </a:r>
            <a:endParaRPr lang="en-US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4520" y="3400925"/>
            <a:ext cx="2806280" cy="365125"/>
          </a:xfrm>
        </p:spPr>
        <p:txBody>
          <a:bodyPr lIns="91440" tIns="45720" rIns="91440" bIns="45720" anchor="t"/>
          <a:lstStyle/>
          <a:p>
            <a:r>
              <a:rPr lang="en-ZA"/>
              <a:t>Pay-per-click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4520" y="3749098"/>
            <a:ext cx="2806280" cy="1148945"/>
          </a:xfrm>
        </p:spPr>
        <p:txBody>
          <a:bodyPr lIns="91440" tIns="45720" rIns="91440" bIns="45720" anchor="t"/>
          <a:lstStyle/>
          <a:p>
            <a:r>
              <a:rPr lang="en-ZA"/>
              <a:t>Partners pay for sponsored spots: each click brings them a customer and us revenue</a:t>
            </a:r>
            <a:endParaRPr lang="en-US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63529" y="3400925"/>
            <a:ext cx="2692240" cy="365125"/>
          </a:xfrm>
        </p:spPr>
        <p:txBody>
          <a:bodyPr lIns="91440" tIns="45720" rIns="91440" bIns="45720" anchor="t"/>
          <a:lstStyle/>
          <a:p>
            <a:r>
              <a:rPr lang="en-ZA"/>
              <a:t>Low AI costs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F20205F-2E3B-455D-AD51-19DBA042B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63529" y="3749098"/>
            <a:ext cx="2692240" cy="1148945"/>
          </a:xfrm>
        </p:spPr>
        <p:txBody>
          <a:bodyPr lIns="91440" tIns="45720" rIns="91440" bIns="45720" anchor="t"/>
          <a:lstStyle/>
          <a:p>
            <a:r>
              <a:rPr lang="en-ZA"/>
              <a:t>Low costs for our AI, but decreasing as devices support running the model locally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68225" y="2771218"/>
            <a:ext cx="65900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95812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Users outline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077" y="2471644"/>
            <a:ext cx="599148" cy="59914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4821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Waiter male outline">
            <a:extLst>
              <a:ext uri="{FF2B5EF4-FFF2-40B4-BE49-F238E27FC236}">
                <a16:creationId xmlns:a16="http://schemas.microsoft.com/office/drawing/2014/main" id="{4F06236B-DDE6-47A9-8020-9F1D55DB8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8086" y="2471644"/>
            <a:ext cx="599148" cy="59914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36810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Processor outline">
            <a:extLst>
              <a:ext uri="{FF2B5EF4-FFF2-40B4-BE49-F238E27FC236}">
                <a16:creationId xmlns:a16="http://schemas.microsoft.com/office/drawing/2014/main" id="{9228EBB1-292A-4381-80B0-8545A1B57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10075" y="2471644"/>
            <a:ext cx="599148" cy="59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/>
              <a:t>Thank you 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5DFA199-F01C-5881-CA75-31A07C9F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j-lt"/>
                <a:cs typeface="+mj-lt"/>
              </a:rPr>
              <a:t>The competition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E332728-FD4E-E590-6F6E-F9FEC8774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838427"/>
              </p:ext>
            </p:extLst>
          </p:nvPr>
        </p:nvGraphicFramePr>
        <p:xfrm>
          <a:off x="3210034" y="1589689"/>
          <a:ext cx="7877171" cy="315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76">
                  <a:extLst>
                    <a:ext uri="{9D8B030D-6E8A-4147-A177-3AD203B41FA5}">
                      <a16:colId xmlns:a16="http://schemas.microsoft.com/office/drawing/2014/main" val="2782204386"/>
                    </a:ext>
                  </a:extLst>
                </a:gridCol>
                <a:gridCol w="1280159">
                  <a:extLst>
                    <a:ext uri="{9D8B030D-6E8A-4147-A177-3AD203B41FA5}">
                      <a16:colId xmlns:a16="http://schemas.microsoft.com/office/drawing/2014/main" val="2138623405"/>
                    </a:ext>
                  </a:extLst>
                </a:gridCol>
                <a:gridCol w="1280159">
                  <a:extLst>
                    <a:ext uri="{9D8B030D-6E8A-4147-A177-3AD203B41FA5}">
                      <a16:colId xmlns:a16="http://schemas.microsoft.com/office/drawing/2014/main" val="4171542249"/>
                    </a:ext>
                  </a:extLst>
                </a:gridCol>
                <a:gridCol w="1280159">
                  <a:extLst>
                    <a:ext uri="{9D8B030D-6E8A-4147-A177-3AD203B41FA5}">
                      <a16:colId xmlns:a16="http://schemas.microsoft.com/office/drawing/2014/main" val="1386938573"/>
                    </a:ext>
                  </a:extLst>
                </a:gridCol>
                <a:gridCol w="1280159">
                  <a:extLst>
                    <a:ext uri="{9D8B030D-6E8A-4147-A177-3AD203B41FA5}">
                      <a16:colId xmlns:a16="http://schemas.microsoft.com/office/drawing/2014/main" val="2946370939"/>
                    </a:ext>
                  </a:extLst>
                </a:gridCol>
                <a:gridCol w="1280159">
                  <a:extLst>
                    <a:ext uri="{9D8B030D-6E8A-4147-A177-3AD203B41FA5}">
                      <a16:colId xmlns:a16="http://schemas.microsoft.com/office/drawing/2014/main" val="2615306912"/>
                    </a:ext>
                  </a:extLst>
                </a:gridCol>
              </a:tblGrid>
              <a:tr h="39315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Travel Mate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Google Maps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000"/>
                        <a:t>Apple Maps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/>
                        <a:t>Booking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000"/>
                        <a:t>TripAdvisor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/>
                        <a:t>Waze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/>
                        <a:t>Tesla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96225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0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In-car suggestions</a:t>
                      </a: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472269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0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AI overview</a:t>
                      </a: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035476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algn="ctr" rtl="0" eaLnBrk="1" latinLnBrk="0" hangingPunct="1">
                        <a:buNone/>
                      </a:pPr>
                      <a:r>
                        <a:rPr lang="en-US" sz="10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Does not interrupt existing navigation</a:t>
                      </a: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266965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0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Voice explanations</a:t>
                      </a: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53132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0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One-click fetch</a:t>
                      </a: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589808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0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Standalone App</a:t>
                      </a: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533897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0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Has car version</a:t>
                      </a: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553182"/>
                  </a:ext>
                </a:extLst>
              </a:tr>
            </a:tbl>
          </a:graphicData>
        </a:graphic>
      </p:graphicFrame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0DDA3014-177B-5AB1-C847-30775C427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5248" y="2437524"/>
            <a:ext cx="266264" cy="279401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3C5392BF-82B3-7D3D-51CD-03291290DC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7331" y="2440261"/>
            <a:ext cx="261884" cy="270642"/>
          </a:xfrm>
          <a:prstGeom prst="rect">
            <a:avLst/>
          </a:prstGeom>
        </p:spPr>
      </p:pic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CFB14893-9521-7FE1-298E-F41C06D73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5834" y="2441903"/>
            <a:ext cx="266264" cy="279401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BC4F49DB-159A-2A82-1E8E-ED6D9FF8E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1653" y="2822118"/>
            <a:ext cx="266264" cy="279401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57A80962-8A3F-B15F-ADE9-910A073611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7331" y="2832044"/>
            <a:ext cx="261884" cy="270642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936062E4-538A-0D92-7580-1656F4CE1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5903" y="2825712"/>
            <a:ext cx="266264" cy="279401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1E110E7B-12B6-AD63-E06A-2B5DD1F06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5834" y="2833686"/>
            <a:ext cx="266264" cy="279401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AD4E0609-49DB-016B-76B2-FEF8929C1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1654" y="3213901"/>
            <a:ext cx="266264" cy="279401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8E4BB76D-5AA4-CDD4-5CAF-7C67AE9993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3737" y="3216638"/>
            <a:ext cx="261884" cy="270642"/>
          </a:xfrm>
          <a:prstGeom prst="rect">
            <a:avLst/>
          </a:prstGeom>
        </p:spPr>
      </p:pic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ED53F046-731E-6B9F-5743-E303E3F8D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2309" y="3213901"/>
            <a:ext cx="266264" cy="279401"/>
          </a:xfrm>
          <a:prstGeom prst="rect">
            <a:avLst/>
          </a:prstGeom>
        </p:spPr>
      </p:pic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E99202D5-2856-3D08-B890-48E474DD6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2240" y="3218280"/>
            <a:ext cx="266264" cy="279401"/>
          </a:xfrm>
          <a:prstGeom prst="rect">
            <a:avLst/>
          </a:prstGeom>
        </p:spPr>
      </p:pic>
      <p:pic>
        <p:nvPicPr>
          <p:cNvPr id="18" name="Graphic 17" descr="Close with solid fill">
            <a:extLst>
              <a:ext uri="{FF2B5EF4-FFF2-40B4-BE49-F238E27FC236}">
                <a16:creationId xmlns:a16="http://schemas.microsoft.com/office/drawing/2014/main" id="{09FF3F12-9BAA-A168-4E7F-83F8A67D0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4047" y="3216710"/>
            <a:ext cx="266264" cy="279401"/>
          </a:xfrm>
          <a:prstGeom prst="rect">
            <a:avLst/>
          </a:prstGeom>
        </p:spPr>
      </p:pic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85C18252-F3AE-60D3-1AF0-064C49ED4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1653" y="3616467"/>
            <a:ext cx="266264" cy="279401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FCAEB19B-0957-648A-F915-733AF3E72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9359" y="3633582"/>
            <a:ext cx="261884" cy="270642"/>
          </a:xfrm>
          <a:prstGeom prst="rect">
            <a:avLst/>
          </a:prstGeom>
        </p:spPr>
      </p:pic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8BF65CDA-049C-3017-B1EE-FCD7BBA71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7931" y="3623656"/>
            <a:ext cx="266264" cy="279401"/>
          </a:xfrm>
          <a:prstGeom prst="rect">
            <a:avLst/>
          </a:prstGeom>
        </p:spPr>
      </p:pic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E7270EA4-109B-5CB1-6BD6-C3058936F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7862" y="3628035"/>
            <a:ext cx="266264" cy="279401"/>
          </a:xfrm>
          <a:prstGeom prst="rect">
            <a:avLst/>
          </a:prstGeom>
        </p:spPr>
      </p:pic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01E9CD09-6B5C-0BB0-38F3-D3802E006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075" y="3615682"/>
            <a:ext cx="266264" cy="279401"/>
          </a:xfrm>
          <a:prstGeom prst="rect">
            <a:avLst/>
          </a:prstGeom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6E7E3CE0-7C5E-9568-3F84-0B599DD14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9359" y="4028959"/>
            <a:ext cx="261884" cy="270642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B431BD7D-786F-6182-28AA-FA299851F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0929" y="4013528"/>
            <a:ext cx="261884" cy="270642"/>
          </a:xfrm>
          <a:prstGeom prst="rect">
            <a:avLst/>
          </a:prstGeom>
        </p:spPr>
      </p:pic>
      <p:pic>
        <p:nvPicPr>
          <p:cNvPr id="30" name="Graphic 29" descr="Close with solid fill">
            <a:extLst>
              <a:ext uri="{FF2B5EF4-FFF2-40B4-BE49-F238E27FC236}">
                <a16:creationId xmlns:a16="http://schemas.microsoft.com/office/drawing/2014/main" id="{68F1F2C7-3C6F-2446-41FA-CFC89BC16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4047" y="4014653"/>
            <a:ext cx="266264" cy="279401"/>
          </a:xfrm>
          <a:prstGeom prst="rect">
            <a:avLst/>
          </a:prstGeom>
        </p:spPr>
      </p:pic>
      <p:pic>
        <p:nvPicPr>
          <p:cNvPr id="33" name="Graphic 32" descr="Checkmark with solid fill">
            <a:extLst>
              <a:ext uri="{FF2B5EF4-FFF2-40B4-BE49-F238E27FC236}">
                <a16:creationId xmlns:a16="http://schemas.microsoft.com/office/drawing/2014/main" id="{3AB28869-C228-5831-2292-8BB5E670D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8066" y="4014581"/>
            <a:ext cx="261884" cy="270642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D630C0B1-DF74-C700-F113-CD0ABFCB4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8576" y="4028959"/>
            <a:ext cx="261884" cy="270642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C2AA6326-7AEC-9575-A4AA-960D66A93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7330" y="2048477"/>
            <a:ext cx="261884" cy="270642"/>
          </a:xfrm>
          <a:prstGeom prst="rect">
            <a:avLst/>
          </a:prstGeom>
        </p:spPr>
      </p:pic>
      <p:pic>
        <p:nvPicPr>
          <p:cNvPr id="36" name="Graphic 35" descr="Close with solid fill">
            <a:extLst>
              <a:ext uri="{FF2B5EF4-FFF2-40B4-BE49-F238E27FC236}">
                <a16:creationId xmlns:a16="http://schemas.microsoft.com/office/drawing/2014/main" id="{3FFDDF62-D686-0033-D6FD-A599D44C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5247" y="2049335"/>
            <a:ext cx="266264" cy="279401"/>
          </a:xfrm>
          <a:prstGeom prst="rect">
            <a:avLst/>
          </a:prstGeom>
        </p:spPr>
      </p:pic>
      <p:pic>
        <p:nvPicPr>
          <p:cNvPr id="37" name="Graphic 36" descr="Close with solid fill">
            <a:extLst>
              <a:ext uri="{FF2B5EF4-FFF2-40B4-BE49-F238E27FC236}">
                <a16:creationId xmlns:a16="http://schemas.microsoft.com/office/drawing/2014/main" id="{F41DEAEB-2D31-A6F0-9572-12C8203F1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6399" y="2038552"/>
            <a:ext cx="266264" cy="279401"/>
          </a:xfrm>
          <a:prstGeom prst="rect">
            <a:avLst/>
          </a:prstGeom>
        </p:spPr>
      </p:pic>
      <p:pic>
        <p:nvPicPr>
          <p:cNvPr id="38" name="Graphic 37" descr="Close with solid fill">
            <a:extLst>
              <a:ext uri="{FF2B5EF4-FFF2-40B4-BE49-F238E27FC236}">
                <a16:creationId xmlns:a16="http://schemas.microsoft.com/office/drawing/2014/main" id="{2CE6D7FF-484E-A3F5-3DC1-7D3FC194B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6908" y="2049335"/>
            <a:ext cx="266264" cy="279401"/>
          </a:xfrm>
          <a:prstGeom prst="rect">
            <a:avLst/>
          </a:prstGeom>
        </p:spPr>
      </p:pic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F4FD75B3-8A88-1747-1F08-3B80B1AAC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248" y="2038552"/>
            <a:ext cx="266264" cy="279401"/>
          </a:xfrm>
          <a:prstGeom prst="rect">
            <a:avLst/>
          </a:prstGeom>
        </p:spPr>
      </p:pic>
      <p:pic>
        <p:nvPicPr>
          <p:cNvPr id="40" name="Graphic 39" descr="Checkmark with solid fill">
            <a:extLst>
              <a:ext uri="{FF2B5EF4-FFF2-40B4-BE49-F238E27FC236}">
                <a16:creationId xmlns:a16="http://schemas.microsoft.com/office/drawing/2014/main" id="{41FCB27A-D6B0-1780-FFBD-862CEFD39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9358" y="4405629"/>
            <a:ext cx="261884" cy="270642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5FA6BC88-1A6E-1BD6-838E-1E9070CD4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4887" y="4406364"/>
            <a:ext cx="261884" cy="270642"/>
          </a:xfrm>
          <a:prstGeom prst="rect">
            <a:avLst/>
          </a:prstGeom>
        </p:spPr>
      </p:pic>
      <p:pic>
        <p:nvPicPr>
          <p:cNvPr id="42" name="Graphic 41" descr="Checkmark with solid fill">
            <a:extLst>
              <a:ext uri="{FF2B5EF4-FFF2-40B4-BE49-F238E27FC236}">
                <a16:creationId xmlns:a16="http://schemas.microsoft.com/office/drawing/2014/main" id="{7363808D-7448-B17E-E28B-49C01C741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06453" y="4406364"/>
            <a:ext cx="261884" cy="270642"/>
          </a:xfrm>
          <a:prstGeom prst="rect">
            <a:avLst/>
          </a:prstGeom>
        </p:spPr>
      </p:pic>
      <p:pic>
        <p:nvPicPr>
          <p:cNvPr id="43" name="Graphic 42" descr="Checkmark with solid fill">
            <a:extLst>
              <a:ext uri="{FF2B5EF4-FFF2-40B4-BE49-F238E27FC236}">
                <a16:creationId xmlns:a16="http://schemas.microsoft.com/office/drawing/2014/main" id="{28EED3D5-7C1A-C62E-7CC4-D80BF53DD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0142" y="4406364"/>
            <a:ext cx="261884" cy="270642"/>
          </a:xfrm>
          <a:prstGeom prst="rect">
            <a:avLst/>
          </a:prstGeom>
        </p:spPr>
      </p:pic>
      <p:pic>
        <p:nvPicPr>
          <p:cNvPr id="52" name="Graphic 51" descr="Close with solid fill">
            <a:extLst>
              <a:ext uri="{FF2B5EF4-FFF2-40B4-BE49-F238E27FC236}">
                <a16:creationId xmlns:a16="http://schemas.microsoft.com/office/drawing/2014/main" id="{DA2728B4-7D6D-6C04-A160-1C29DB93B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3903" y="4406596"/>
            <a:ext cx="266264" cy="279401"/>
          </a:xfrm>
          <a:prstGeom prst="rect">
            <a:avLst/>
          </a:prstGeom>
        </p:spPr>
      </p:pic>
      <p:pic>
        <p:nvPicPr>
          <p:cNvPr id="53" name="Graphic 52" descr="Checkmark with solid fill">
            <a:extLst>
              <a:ext uri="{FF2B5EF4-FFF2-40B4-BE49-F238E27FC236}">
                <a16:creationId xmlns:a16="http://schemas.microsoft.com/office/drawing/2014/main" id="{00D16808-0FC1-74B0-0296-77F0CB934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9998" y="2428870"/>
            <a:ext cx="261884" cy="270642"/>
          </a:xfrm>
          <a:prstGeom prst="rect">
            <a:avLst/>
          </a:prstGeom>
        </p:spPr>
      </p:pic>
      <p:pic>
        <p:nvPicPr>
          <p:cNvPr id="54" name="Graphic 53" descr="Checkmark with solid fill">
            <a:extLst>
              <a:ext uri="{FF2B5EF4-FFF2-40B4-BE49-F238E27FC236}">
                <a16:creationId xmlns:a16="http://schemas.microsoft.com/office/drawing/2014/main" id="{67683A57-897D-4332-BA1E-74F3B396E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05506" y="2428908"/>
            <a:ext cx="261884" cy="270642"/>
          </a:xfrm>
          <a:prstGeom prst="rect">
            <a:avLst/>
          </a:prstGeom>
        </p:spPr>
      </p:pic>
      <p:pic>
        <p:nvPicPr>
          <p:cNvPr id="56" name="Graphic 55" descr="Checkmark with solid fill">
            <a:extLst>
              <a:ext uri="{FF2B5EF4-FFF2-40B4-BE49-F238E27FC236}">
                <a16:creationId xmlns:a16="http://schemas.microsoft.com/office/drawing/2014/main" id="{9E5FD80F-3F24-1121-B5EB-CF51C643C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2443" y="2833857"/>
            <a:ext cx="261884" cy="27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Feasibility Analysis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3F644C0-73FD-8A22-3749-8A1C54C20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7442" y="2796015"/>
            <a:ext cx="2806280" cy="365125"/>
          </a:xfrm>
        </p:spPr>
        <p:txBody>
          <a:bodyPr lIns="91440" tIns="45720" rIns="91440" bIns="45720" anchor="t"/>
          <a:lstStyle/>
          <a:p>
            <a:r>
              <a:rPr lang="en-US"/>
              <a:t>Technical Feasibility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685784A-B1DA-6053-B09F-E5AB4825DC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4520" y="3457856"/>
            <a:ext cx="2806280" cy="365125"/>
          </a:xfrm>
        </p:spPr>
        <p:txBody>
          <a:bodyPr lIns="91440" tIns="45720" rIns="91440" bIns="45720" anchor="t"/>
          <a:lstStyle/>
          <a:p>
            <a:r>
              <a:rPr lang="en-US" b="1"/>
              <a:t>Financial Feasibility</a:t>
            </a:r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98572F2-039E-0DFE-5B1B-C88C95C4AD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37254" y="3453477"/>
            <a:ext cx="2797342" cy="365125"/>
          </a:xfrm>
        </p:spPr>
        <p:txBody>
          <a:bodyPr lIns="91440" tIns="45720" rIns="91440" bIns="45720" anchor="t"/>
          <a:lstStyle/>
          <a:p>
            <a:r>
              <a:rPr lang="en-US" b="1"/>
              <a:t>Operation Feasibility</a:t>
            </a:r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7AD6D70D-2AAF-3A41-0B06-19B51C891ACD}"/>
              </a:ext>
            </a:extLst>
          </p:cNvPr>
          <p:cNvSpPr txBox="1">
            <a:spLocks/>
          </p:cNvSpPr>
          <p:nvPr/>
        </p:nvSpPr>
        <p:spPr>
          <a:xfrm>
            <a:off x="964635" y="2790760"/>
            <a:ext cx="2806280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Scope &amp; Purpose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F3E2817-C771-9122-05E8-6AE98222ED75}"/>
              </a:ext>
            </a:extLst>
          </p:cNvPr>
          <p:cNvSpPr txBox="1">
            <a:spLocks/>
          </p:cNvSpPr>
          <p:nvPr/>
        </p:nvSpPr>
        <p:spPr>
          <a:xfrm>
            <a:off x="4516255" y="2790760"/>
            <a:ext cx="2806280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Market Feasibility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7E3AF452-2B63-75D5-37C9-F1EEA370DEF6}"/>
              </a:ext>
            </a:extLst>
          </p:cNvPr>
          <p:cNvSpPr txBox="1">
            <a:spLocks/>
          </p:cNvSpPr>
          <p:nvPr/>
        </p:nvSpPr>
        <p:spPr>
          <a:xfrm>
            <a:off x="964634" y="3452035"/>
            <a:ext cx="2806280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Legal Feasibility</a:t>
            </a:r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FAF71413-6992-837B-C22E-0EED780025C0}"/>
              </a:ext>
            </a:extLst>
          </p:cNvPr>
          <p:cNvSpPr txBox="1">
            <a:spLocks/>
          </p:cNvSpPr>
          <p:nvPr/>
        </p:nvSpPr>
        <p:spPr>
          <a:xfrm>
            <a:off x="4513644" y="4109497"/>
            <a:ext cx="2806280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Risk Assessment</a:t>
            </a:r>
            <a:endParaRPr lang="en-US"/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741B4811-106E-5208-927A-1677AA2943AB}"/>
              </a:ext>
            </a:extLst>
          </p:cNvPr>
          <p:cNvSpPr txBox="1">
            <a:spLocks/>
          </p:cNvSpPr>
          <p:nvPr/>
        </p:nvSpPr>
        <p:spPr>
          <a:xfrm>
            <a:off x="8062653" y="4109497"/>
            <a:ext cx="2692240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Conclusions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4E3F623-70F1-3734-30FB-F7B6C20E91CC}"/>
              </a:ext>
            </a:extLst>
          </p:cNvPr>
          <p:cNvSpPr txBox="1">
            <a:spLocks/>
          </p:cNvSpPr>
          <p:nvPr/>
        </p:nvSpPr>
        <p:spPr>
          <a:xfrm>
            <a:off x="969013" y="4108931"/>
            <a:ext cx="2806280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Timeline Feasibility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D2850-A8F1-4858-4641-2446432F1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0258F24A-55BC-94B3-C426-E8721F658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486" y="1849902"/>
            <a:ext cx="4985606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Scope &amp; Purpose</a:t>
            </a:r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45CBDA1-0F99-667F-176F-48DD907B34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2842" y="2706367"/>
            <a:ext cx="5824073" cy="2911699"/>
          </a:xfrm>
        </p:spPr>
        <p:txBody>
          <a:bodyPr lIns="91440" tIns="45720" rIns="91440" bIns="45720" anchor="t"/>
          <a:lstStyle/>
          <a:p>
            <a:pPr algn="l">
              <a:lnSpc>
                <a:spcPct val="150000"/>
              </a:lnSpc>
            </a:pPr>
            <a:r>
              <a:rPr lang="en-ZA" sz="1600"/>
              <a:t>Problem statement: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No simple way to find nearby places to rest or eat, while driving.</a:t>
            </a:r>
          </a:p>
          <a:p>
            <a:pPr algn="l">
              <a:lnSpc>
                <a:spcPct val="150000"/>
              </a:lnSpc>
            </a:pPr>
            <a:r>
              <a:rPr lang="en-ZA" sz="1600"/>
              <a:t>Target users: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Drivers, both commercial and leisure travellers.</a:t>
            </a:r>
          </a:p>
          <a:p>
            <a:pPr algn="l">
              <a:lnSpc>
                <a:spcPct val="150000"/>
              </a:lnSpc>
            </a:pPr>
            <a:r>
              <a:rPr lang="en-ZA" sz="1600"/>
              <a:t>Core features: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AI Overview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Real-time updates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Regulation-compliant</a:t>
            </a:r>
            <a:br>
              <a:rPr lang="en-ZA" sz="1600"/>
            </a:br>
            <a:endParaRPr lang="en-ZA" sz="1600"/>
          </a:p>
          <a:p>
            <a:pPr algn="l">
              <a:lnSpc>
                <a:spcPct val="150000"/>
              </a:lnSpc>
            </a:pPr>
            <a:endParaRPr lang="en-ZA" sz="16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1F69D-5F9F-1E1B-9DC3-03B91687E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F691B-48AE-AFB0-D9F5-EA35A35B0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63037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A60D3-69EB-C606-9C60-54F409478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1CBF0819-4E31-4ACF-DDA5-9D6497441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486" y="1849902"/>
            <a:ext cx="4985606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Market Feasibility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DF7F75C-7081-6EED-A6B7-27D6E807E31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2842" y="2706367"/>
            <a:ext cx="5824073" cy="2911699"/>
          </a:xfrm>
        </p:spPr>
        <p:txBody>
          <a:bodyPr lIns="91440" tIns="45720" rIns="91440" bIns="45720" anchor="t"/>
          <a:lstStyle/>
          <a:p>
            <a:pPr algn="l">
              <a:lnSpc>
                <a:spcPct val="150000"/>
              </a:lnSpc>
            </a:pPr>
            <a:r>
              <a:rPr lang="en-ZA" sz="1400"/>
              <a:t>Anyone with a smartphone or smart vehicle:</a:t>
            </a:r>
            <a:endParaRPr lang="en-ZA" sz="1400">
              <a:ea typeface="+mn-lt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ZA" sz="1400"/>
              <a:t>250+ million Android Auto vehicles, about 16.9% of all cars – including 3rd world countries, about 28% otherwise.</a:t>
            </a:r>
          </a:p>
          <a:p>
            <a:pPr algn="l">
              <a:lnSpc>
                <a:spcPct val="150000"/>
              </a:lnSpc>
            </a:pPr>
            <a:endParaRPr lang="en-ZA" sz="1400"/>
          </a:p>
          <a:p>
            <a:pPr algn="l">
              <a:lnSpc>
                <a:spcPct val="150000"/>
              </a:lnSpc>
            </a:pPr>
            <a:endParaRPr lang="en-ZA" sz="1400"/>
          </a:p>
          <a:p>
            <a:pPr algn="l">
              <a:lnSpc>
                <a:spcPct val="150000"/>
              </a:lnSpc>
            </a:pPr>
            <a:endParaRPr lang="en-ZA" sz="1400"/>
          </a:p>
          <a:p>
            <a:pPr algn="l">
              <a:lnSpc>
                <a:spcPct val="150000"/>
              </a:lnSpc>
            </a:pPr>
            <a:endParaRPr lang="en-ZA" sz="14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1D78B2-8C67-0A4D-1852-BDDD2FEA4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2D64F-948E-78C1-14F1-F772E2F93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175BC2-52B9-B1FB-F355-803E483049B8}"/>
              </a:ext>
            </a:extLst>
          </p:cNvPr>
          <p:cNvSpPr txBox="1"/>
          <p:nvPr/>
        </p:nvSpPr>
        <p:spPr>
          <a:xfrm>
            <a:off x="108607" y="6524297"/>
            <a:ext cx="5624786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>
                <a:solidFill>
                  <a:schemeClr val="bg1"/>
                </a:solidFill>
                <a:ea typeface="+mn-lt"/>
                <a:cs typeface="+mn-lt"/>
              </a:rPr>
              <a:t>https://en.wikipedia.org/wiki/List_of_countries_and_territories_by_motor_vehicles_per_capita</a:t>
            </a:r>
            <a:endParaRPr lang="en-US" sz="7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EEA05D-0D14-6CA5-400B-C8050E51CF73}"/>
              </a:ext>
            </a:extLst>
          </p:cNvPr>
          <p:cNvSpPr txBox="1"/>
          <p:nvPr/>
        </p:nvSpPr>
        <p:spPr>
          <a:xfrm>
            <a:off x="108607" y="6344744"/>
            <a:ext cx="4656958" cy="182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720"/>
              </a:lnSpc>
            </a:pPr>
            <a:r>
              <a:rPr lang="en-US" sz="700">
                <a:solidFill>
                  <a:schemeClr val="bg1"/>
                </a:solidFill>
              </a:rPr>
              <a:t>https://9to5google.com/2025/05/14/android-auto-is-now-on-over-250-million-cars/​</a:t>
            </a:r>
          </a:p>
        </p:txBody>
      </p:sp>
    </p:spTree>
    <p:extLst>
      <p:ext uri="{BB962C8B-B14F-4D97-AF65-F5344CB8AC3E}">
        <p14:creationId xmlns:p14="http://schemas.microsoft.com/office/powerpoint/2010/main" val="1069258758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EBB26-75C7-AB69-71A2-15A470BBE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77624F7E-BD95-8CBF-0DF5-2535537A1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31" y="1849902"/>
            <a:ext cx="5813295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Technical Feasibility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8991D3A-B696-36EF-6E9A-A2276BC4EF9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2842" y="2706367"/>
            <a:ext cx="5824073" cy="2911699"/>
          </a:xfrm>
        </p:spPr>
        <p:txBody>
          <a:bodyPr lIns="91440" tIns="45720" rIns="91440" bIns="45720" anchor="t"/>
          <a:lstStyle/>
          <a:p>
            <a:pPr algn="l">
              <a:lnSpc>
                <a:spcPct val="150000"/>
              </a:lnSpc>
            </a:pPr>
            <a:r>
              <a:rPr lang="en-ZA" sz="1600"/>
              <a:t>Core Technologies: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React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Docker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 err="1"/>
              <a:t>Ollama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Python</a:t>
            </a:r>
          </a:p>
          <a:p>
            <a:pPr algn="l">
              <a:lnSpc>
                <a:spcPct val="150000"/>
              </a:lnSpc>
            </a:pPr>
            <a:r>
              <a:rPr lang="en-ZA" sz="1600"/>
              <a:t>The application is seamlessly scalable across devices and can be used by any device capable of navigating the web.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C5F9C9-7E23-568C-8CD6-2748F086C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5878A-A37F-FBAC-7C54-4225D07FE7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12304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36B7E-FA95-D7C4-C758-148DFD039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2187ED11-8C38-877F-9B8E-005FAD211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486" y="1841143"/>
            <a:ext cx="4985606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Legal Feasibility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AC3E853-0C12-C1F7-A369-F5AB3F57CF0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2842" y="2706367"/>
            <a:ext cx="5824073" cy="2911699"/>
          </a:xfrm>
        </p:spPr>
        <p:txBody>
          <a:bodyPr lIns="91440" tIns="45720" rIns="91440" bIns="45720" anchor="t"/>
          <a:lstStyle/>
          <a:p>
            <a:pPr algn="l">
              <a:lnSpc>
                <a:spcPct val="150000"/>
              </a:lnSpc>
            </a:pPr>
            <a:r>
              <a:rPr lang="en-ZA" sz="1600"/>
              <a:t>GDPR and CCPA compliant: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No personal data stored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Only account ID linked to payments</a:t>
            </a:r>
          </a:p>
          <a:p>
            <a:pPr algn="l">
              <a:lnSpc>
                <a:spcPct val="150000"/>
              </a:lnSpc>
            </a:pPr>
            <a:endParaRPr lang="en-ZA" sz="1600"/>
          </a:p>
          <a:p>
            <a:pPr algn="l">
              <a:lnSpc>
                <a:spcPct val="150000"/>
              </a:lnSpc>
            </a:pPr>
            <a:r>
              <a:rPr lang="en-ZA" sz="1600"/>
              <a:t>Licensing: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Use of open licenses only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Limited use of Tripadvisor/Maps APIs</a:t>
            </a:r>
          </a:p>
          <a:p>
            <a:pPr algn="l">
              <a:lnSpc>
                <a:spcPct val="150000"/>
              </a:lnSpc>
            </a:pPr>
            <a:endParaRPr lang="en-ZA" sz="16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45700-6330-7D89-CDBC-5DFDACC19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A0548-98A9-E7B8-E5F9-ED76E6E18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83623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3089DF1-5746-46EC-AE4D-E0FEEFA364E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Application>Microsoft Office PowerPoint</Application>
  <PresentationFormat>Widescreen</PresentationFormat>
  <Slides>30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Travel Mate</vt:lpstr>
      <vt:lpstr>In a nutshell</vt:lpstr>
      <vt:lpstr>Business Model</vt:lpstr>
      <vt:lpstr>The competition</vt:lpstr>
      <vt:lpstr>Feasibility Analysis</vt:lpstr>
      <vt:lpstr>Scope &amp; Purpose</vt:lpstr>
      <vt:lpstr>Market Feasibility</vt:lpstr>
      <vt:lpstr>Technical Feasibility</vt:lpstr>
      <vt:lpstr>Legal Feasibility</vt:lpstr>
      <vt:lpstr>Financial Feasibility</vt:lpstr>
      <vt:lpstr>Financial Feasibility</vt:lpstr>
      <vt:lpstr>Financial Feasibility</vt:lpstr>
      <vt:lpstr>Financial Feasibility</vt:lpstr>
      <vt:lpstr>Financial Feasibility</vt:lpstr>
      <vt:lpstr>Business model</vt:lpstr>
      <vt:lpstr>The start-up model</vt:lpstr>
      <vt:lpstr>Growth</vt:lpstr>
      <vt:lpstr>scalability</vt:lpstr>
      <vt:lpstr>Economic projection over 3 development phases </vt:lpstr>
      <vt:lpstr>Operational Feasibility</vt:lpstr>
      <vt:lpstr>Operational Feasibility</vt:lpstr>
      <vt:lpstr>Timeline Feasibility</vt:lpstr>
      <vt:lpstr>Two-year action plan</vt:lpstr>
      <vt:lpstr>Risk Feasibility</vt:lpstr>
      <vt:lpstr>Conclusions</vt:lpstr>
      <vt:lpstr>Why us?</vt:lpstr>
      <vt:lpstr>High-value</vt:lpstr>
      <vt:lpstr>Our competition graphic </vt:lpstr>
      <vt:lpstr>Our team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133</cp:revision>
  <dcterms:created xsi:type="dcterms:W3CDTF">2025-07-05T14:24:00Z</dcterms:created>
  <dcterms:modified xsi:type="dcterms:W3CDTF">2025-07-22T13:40:39Z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